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1"/>
  </p:sldMasterIdLst>
  <p:notesMasterIdLst>
    <p:notesMasterId r:id="rId30"/>
  </p:notesMasterIdLst>
  <p:sldIdLst>
    <p:sldId id="256" r:id="rId2"/>
    <p:sldId id="257" r:id="rId3"/>
    <p:sldId id="258" r:id="rId4"/>
    <p:sldId id="259" r:id="rId5"/>
    <p:sldId id="260" r:id="rId6"/>
    <p:sldId id="285" r:id="rId7"/>
    <p:sldId id="289" r:id="rId8"/>
    <p:sldId id="284" r:id="rId9"/>
    <p:sldId id="286" r:id="rId10"/>
    <p:sldId id="287" r:id="rId11"/>
    <p:sldId id="261" r:id="rId12"/>
    <p:sldId id="266" r:id="rId13"/>
    <p:sldId id="262" r:id="rId14"/>
    <p:sldId id="265" r:id="rId15"/>
    <p:sldId id="271" r:id="rId16"/>
    <p:sldId id="272" r:id="rId17"/>
    <p:sldId id="273" r:id="rId18"/>
    <p:sldId id="275" r:id="rId19"/>
    <p:sldId id="274" r:id="rId20"/>
    <p:sldId id="276" r:id="rId21"/>
    <p:sldId id="277" r:id="rId22"/>
    <p:sldId id="278" r:id="rId23"/>
    <p:sldId id="279" r:id="rId24"/>
    <p:sldId id="280" r:id="rId25"/>
    <p:sldId id="281" r:id="rId26"/>
    <p:sldId id="282" r:id="rId27"/>
    <p:sldId id="283" r:id="rId28"/>
    <p:sldId id="267" r:id="rId29"/>
  </p:sldIdLst>
  <p:sldSz cx="12192000" cy="6858000"/>
  <p:notesSz cx="6858000" cy="12192000"/>
  <p:embeddedFontLst>
    <p:embeddedFont>
      <p:font typeface="SimSun" panose="02010600030101010101" pitchFamily="2" charset="-122"/>
      <p:regular r:id="rId31"/>
    </p:embeddedFont>
    <p:embeddedFont>
      <p:font typeface="Poppins" panose="020B0604020202020204" charset="0"/>
      <p:regular r:id="rId32"/>
      <p:bold r:id="rId33"/>
      <p:italic r:id="rId34"/>
      <p:boldItalic r:id="rId35"/>
    </p:embeddedFont>
    <p:embeddedFont>
      <p:font typeface="Aptos" panose="020B0604020202020204" charset="0"/>
      <p:regular r:id="rId36"/>
      <p:bold r:id="rId37"/>
      <p:italic r:id="rId38"/>
      <p:boldItalic r:id="rId3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64C4BBF-23B7-4645-9406-8A9213A0B0F9}" v="29" dt="2024-05-08T14:27:37.57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390" autoAdjust="0"/>
    <p:restoredTop sz="94609"/>
  </p:normalViewPr>
  <p:slideViewPr>
    <p:cSldViewPr snapToGrid="0" snapToObjects="1">
      <p:cViewPr varScale="1">
        <p:scale>
          <a:sx n="65" d="100"/>
          <a:sy n="65" d="100"/>
        </p:scale>
        <p:origin x="836" y="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9.fntdata"/><Relationship Id="rId21" Type="http://schemas.openxmlformats.org/officeDocument/2006/relationships/slide" Target="slides/slide20.xml"/><Relationship Id="rId34" Type="http://schemas.openxmlformats.org/officeDocument/2006/relationships/font" Target="fonts/font4.fntdata"/><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fntdata"/><Relationship Id="rId44"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font" Target="fonts/font5.fntdata"/><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3.fntdata"/><Relationship Id="rId38" Type="http://schemas.openxmlformats.org/officeDocument/2006/relationships/font" Target="fonts/font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062340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10</a:t>
            </a:fld>
            <a:endParaRPr lang="en-US"/>
          </a:p>
        </p:txBody>
      </p:sp>
    </p:spTree>
    <p:extLst>
      <p:ext uri="{BB962C8B-B14F-4D97-AF65-F5344CB8AC3E}">
        <p14:creationId xmlns:p14="http://schemas.microsoft.com/office/powerpoint/2010/main" val="2249287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12</a:t>
            </a:fld>
            <a:endParaRPr lang="en-US"/>
          </a:p>
        </p:txBody>
      </p:sp>
    </p:spTree>
    <p:extLst>
      <p:ext uri="{BB962C8B-B14F-4D97-AF65-F5344CB8AC3E}">
        <p14:creationId xmlns:p14="http://schemas.microsoft.com/office/powerpoint/2010/main" val="25743334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14</a:t>
            </a:fld>
            <a:endParaRPr lang="en-US"/>
          </a:p>
        </p:txBody>
      </p:sp>
    </p:spTree>
    <p:extLst>
      <p:ext uri="{BB962C8B-B14F-4D97-AF65-F5344CB8AC3E}">
        <p14:creationId xmlns:p14="http://schemas.microsoft.com/office/powerpoint/2010/main" val="20277429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15</a:t>
            </a:fld>
            <a:endParaRPr lang="en-US"/>
          </a:p>
        </p:txBody>
      </p:sp>
    </p:spTree>
    <p:extLst>
      <p:ext uri="{BB962C8B-B14F-4D97-AF65-F5344CB8AC3E}">
        <p14:creationId xmlns:p14="http://schemas.microsoft.com/office/powerpoint/2010/main" val="25816879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16</a:t>
            </a:fld>
            <a:endParaRPr lang="en-US"/>
          </a:p>
        </p:txBody>
      </p:sp>
    </p:spTree>
    <p:extLst>
      <p:ext uri="{BB962C8B-B14F-4D97-AF65-F5344CB8AC3E}">
        <p14:creationId xmlns:p14="http://schemas.microsoft.com/office/powerpoint/2010/main" val="30917938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17</a:t>
            </a:fld>
            <a:endParaRPr lang="en-US"/>
          </a:p>
        </p:txBody>
      </p:sp>
    </p:spTree>
    <p:extLst>
      <p:ext uri="{BB962C8B-B14F-4D97-AF65-F5344CB8AC3E}">
        <p14:creationId xmlns:p14="http://schemas.microsoft.com/office/powerpoint/2010/main" val="34079184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18</a:t>
            </a:fld>
            <a:endParaRPr lang="en-US"/>
          </a:p>
        </p:txBody>
      </p:sp>
    </p:spTree>
    <p:extLst>
      <p:ext uri="{BB962C8B-B14F-4D97-AF65-F5344CB8AC3E}">
        <p14:creationId xmlns:p14="http://schemas.microsoft.com/office/powerpoint/2010/main" val="39230013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19</a:t>
            </a:fld>
            <a:endParaRPr lang="en-US"/>
          </a:p>
        </p:txBody>
      </p:sp>
    </p:spTree>
    <p:extLst>
      <p:ext uri="{BB962C8B-B14F-4D97-AF65-F5344CB8AC3E}">
        <p14:creationId xmlns:p14="http://schemas.microsoft.com/office/powerpoint/2010/main" val="39551671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20</a:t>
            </a:fld>
            <a:endParaRPr lang="en-US"/>
          </a:p>
        </p:txBody>
      </p:sp>
    </p:spTree>
    <p:extLst>
      <p:ext uri="{BB962C8B-B14F-4D97-AF65-F5344CB8AC3E}">
        <p14:creationId xmlns:p14="http://schemas.microsoft.com/office/powerpoint/2010/main" val="37558138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21</a:t>
            </a:fld>
            <a:endParaRPr lang="en-US"/>
          </a:p>
        </p:txBody>
      </p:sp>
    </p:spTree>
    <p:extLst>
      <p:ext uri="{BB962C8B-B14F-4D97-AF65-F5344CB8AC3E}">
        <p14:creationId xmlns:p14="http://schemas.microsoft.com/office/powerpoint/2010/main" val="33300615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22</a:t>
            </a:fld>
            <a:endParaRPr lang="en-US"/>
          </a:p>
        </p:txBody>
      </p:sp>
    </p:spTree>
    <p:extLst>
      <p:ext uri="{BB962C8B-B14F-4D97-AF65-F5344CB8AC3E}">
        <p14:creationId xmlns:p14="http://schemas.microsoft.com/office/powerpoint/2010/main" val="12416164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23</a:t>
            </a:fld>
            <a:endParaRPr lang="en-US"/>
          </a:p>
        </p:txBody>
      </p:sp>
    </p:spTree>
    <p:extLst>
      <p:ext uri="{BB962C8B-B14F-4D97-AF65-F5344CB8AC3E}">
        <p14:creationId xmlns:p14="http://schemas.microsoft.com/office/powerpoint/2010/main" val="282757437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24</a:t>
            </a:fld>
            <a:endParaRPr lang="en-US"/>
          </a:p>
        </p:txBody>
      </p:sp>
    </p:spTree>
    <p:extLst>
      <p:ext uri="{BB962C8B-B14F-4D97-AF65-F5344CB8AC3E}">
        <p14:creationId xmlns:p14="http://schemas.microsoft.com/office/powerpoint/2010/main" val="74520621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25</a:t>
            </a:fld>
            <a:endParaRPr lang="en-US"/>
          </a:p>
        </p:txBody>
      </p:sp>
    </p:spTree>
    <p:extLst>
      <p:ext uri="{BB962C8B-B14F-4D97-AF65-F5344CB8AC3E}">
        <p14:creationId xmlns:p14="http://schemas.microsoft.com/office/powerpoint/2010/main" val="32852555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26</a:t>
            </a:fld>
            <a:endParaRPr lang="en-US"/>
          </a:p>
        </p:txBody>
      </p:sp>
    </p:spTree>
    <p:extLst>
      <p:ext uri="{BB962C8B-B14F-4D97-AF65-F5344CB8AC3E}">
        <p14:creationId xmlns:p14="http://schemas.microsoft.com/office/powerpoint/2010/main" val="313557557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27</a:t>
            </a:fld>
            <a:endParaRPr lang="en-US"/>
          </a:p>
        </p:txBody>
      </p:sp>
    </p:spTree>
    <p:extLst>
      <p:ext uri="{BB962C8B-B14F-4D97-AF65-F5344CB8AC3E}">
        <p14:creationId xmlns:p14="http://schemas.microsoft.com/office/powerpoint/2010/main" val="140979944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28</a:t>
            </a:fld>
            <a:endParaRPr lang="en-US"/>
          </a:p>
        </p:txBody>
      </p:sp>
    </p:spTree>
    <p:extLst>
      <p:ext uri="{BB962C8B-B14F-4D97-AF65-F5344CB8AC3E}">
        <p14:creationId xmlns:p14="http://schemas.microsoft.com/office/powerpoint/2010/main" val="18615507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6</a:t>
            </a:fld>
            <a:endParaRPr lang="en-US"/>
          </a:p>
        </p:txBody>
      </p:sp>
    </p:spTree>
    <p:extLst>
      <p:ext uri="{BB962C8B-B14F-4D97-AF65-F5344CB8AC3E}">
        <p14:creationId xmlns:p14="http://schemas.microsoft.com/office/powerpoint/2010/main" val="23551857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7</a:t>
            </a:fld>
            <a:endParaRPr lang="en-US"/>
          </a:p>
        </p:txBody>
      </p:sp>
    </p:spTree>
    <p:extLst>
      <p:ext uri="{BB962C8B-B14F-4D97-AF65-F5344CB8AC3E}">
        <p14:creationId xmlns:p14="http://schemas.microsoft.com/office/powerpoint/2010/main" val="12147502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8</a:t>
            </a:fld>
            <a:endParaRPr lang="en-US"/>
          </a:p>
        </p:txBody>
      </p:sp>
    </p:spTree>
    <p:extLst>
      <p:ext uri="{BB962C8B-B14F-4D97-AF65-F5344CB8AC3E}">
        <p14:creationId xmlns:p14="http://schemas.microsoft.com/office/powerpoint/2010/main" val="7060175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9</a:t>
            </a:fld>
            <a:endParaRPr lang="en-US"/>
          </a:p>
        </p:txBody>
      </p:sp>
    </p:spTree>
    <p:extLst>
      <p:ext uri="{BB962C8B-B14F-4D97-AF65-F5344CB8AC3E}">
        <p14:creationId xmlns:p14="http://schemas.microsoft.com/office/powerpoint/2010/main" val="31942910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7.jpeg"/><Relationship Id="rId5" Type="http://schemas.openxmlformats.org/officeDocument/2006/relationships/image" Target="../media/image2.png"/><Relationship Id="rId4" Type="http://schemas.openxmlformats.org/officeDocument/2006/relationships/image" Target="../media/image5.sv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8.png"/><Relationship Id="rId4" Type="http://schemas.openxmlformats.org/officeDocument/2006/relationships/image" Target="../media/image5.sv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5.sv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9.png"/><Relationship Id="rId4" Type="http://schemas.openxmlformats.org/officeDocument/2006/relationships/image" Target="../media/image5.sv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10.jpeg"/><Relationship Id="rId4" Type="http://schemas.openxmlformats.org/officeDocument/2006/relationships/image" Target="../media/image5.sv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11.jpeg"/><Relationship Id="rId4" Type="http://schemas.openxmlformats.org/officeDocument/2006/relationships/image" Target="../media/image5.sv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12.png"/><Relationship Id="rId4" Type="http://schemas.openxmlformats.org/officeDocument/2006/relationships/image" Target="../media/image5.sv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13.png"/><Relationship Id="rId4" Type="http://schemas.openxmlformats.org/officeDocument/2006/relationships/image" Target="../media/image5.sv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14.jpeg"/><Relationship Id="rId4" Type="http://schemas.openxmlformats.org/officeDocument/2006/relationships/image" Target="../media/image5.sv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15.png"/><Relationship Id="rId4" Type="http://schemas.openxmlformats.org/officeDocument/2006/relationships/image" Target="../media/image5.sv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5.svg"/></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16.jpeg"/><Relationship Id="rId4" Type="http://schemas.openxmlformats.org/officeDocument/2006/relationships/image" Target="../media/image5.svg"/></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17.jpeg"/><Relationship Id="rId4" Type="http://schemas.openxmlformats.org/officeDocument/2006/relationships/image" Target="../media/image5.svg"/></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18.png"/><Relationship Id="rId4" Type="http://schemas.openxmlformats.org/officeDocument/2006/relationships/image" Target="../media/image5.svg"/></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3.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5.svg"/></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4.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5.svg"/></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5.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5.svg"/></Relationships>
</file>

<file path=ppt/slides/_rels/slide26.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3.png"/><Relationship Id="rId7" Type="http://schemas.openxmlformats.org/officeDocument/2006/relationships/hyperlink" Target="https://www.ieomsociety.org/paris2018/papers/424.pdf" TargetMode="External"/><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hyperlink" Target="https://doi.org/10.3386/w15648" TargetMode="External"/><Relationship Id="rId5" Type="http://schemas.openxmlformats.org/officeDocument/2006/relationships/hyperlink" Target="https://pubmed.ncbi.nlm.nih.gov/19754994/" TargetMode="External"/><Relationship Id="rId4" Type="http://schemas.openxmlformats.org/officeDocument/2006/relationships/image" Target="../media/image5.svg"/></Relationships>
</file>

<file path=ppt/slides/_rels/slide27.xml.rels><?xml version="1.0" encoding="UTF-8" standalone="yes"?>
<Relationships xmlns="http://schemas.openxmlformats.org/package/2006/relationships"><Relationship Id="rId8" Type="http://schemas.openxmlformats.org/officeDocument/2006/relationships/hyperlink" Target="https://www.sciencedaily.com/releases/2017/11/171122190659.html" TargetMode="External"/><Relationship Id="rId13" Type="http://schemas.openxmlformats.org/officeDocument/2006/relationships/hyperlink" Target="https://theolivealstott.wordpress.com/wp-content/uploads/2019/06/health-trends-and-their-effects-on-consumerse28099-starbucks-order-decisions.pdf" TargetMode="External"/><Relationship Id="rId3" Type="http://schemas.openxmlformats.org/officeDocument/2006/relationships/image" Target="../media/image3.png"/><Relationship Id="rId7" Type="http://schemas.openxmlformats.org/officeDocument/2006/relationships/hyperlink" Target="https://www.health.harvard.edu/blog/sodium-studies-blur-picture-heart-healthy-20140815736" TargetMode="External"/><Relationship Id="rId12" Type="http://schemas.openxmlformats.org/officeDocument/2006/relationships/hyperlink" Target="https://doi.org/10.2139/ssrn.3893361" TargetMode="External"/><Relationship Id="rId2" Type="http://schemas.openxmlformats.org/officeDocument/2006/relationships/notesSlide" Target="../notesSlides/notesSlide27.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hyperlink" Target="https://www.diabetes.co.uk/in-depth/carbs-higher-risk-heart-disease-states-leading-cardiologist-dr-salimyusuf/" TargetMode="External"/><Relationship Id="rId11" Type="http://schemas.openxmlformats.org/officeDocument/2006/relationships/hyperlink" Target="https://hbr.org/2010/02/starbucks-calories" TargetMode="External"/><Relationship Id="rId5" Type="http://schemas.openxmlformats.org/officeDocument/2006/relationships/hyperlink" Target="https://ww.ncbi.nlmnih.gov/pmc/articles/PMC4002317/" TargetMode="External"/><Relationship Id="rId15" Type="http://schemas.openxmlformats.org/officeDocument/2006/relationships/hyperlink" Target="https://scholar.harvard.edu/files/nithingeereddy/files/starbucks_case_analysis.pdf" TargetMode="External"/><Relationship Id="rId10" Type="http://schemas.openxmlformats.org/officeDocument/2006/relationships/hyperlink" Target="https://stories.starbucks.com/uploads/2019/01/nutrition-1.pdf" TargetMode="External"/><Relationship Id="rId4" Type="http://schemas.openxmlformats.org/officeDocument/2006/relationships/image" Target="../media/image5.svg"/><Relationship Id="rId9" Type="http://schemas.openxmlformats.org/officeDocument/2006/relationships/hyperlink" Target="https://www.ncbi.nlm.nih.gov/pmc/articles/PMC2774632/" TargetMode="External"/><Relationship Id="rId14" Type="http://schemas.openxmlformats.org/officeDocument/2006/relationships/hyperlink" Target="https://www.verywellfit.com/starbucks-how-to-order-low-calorie-coffee-drinks-3495691"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8.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5.sv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5.sv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2.png"/><Relationship Id="rId4" Type="http://schemas.openxmlformats.org/officeDocument/2006/relationships/image" Target="../media/image5.sv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5.sv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5.sv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5.sv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2.png"/><Relationship Id="rId4" Type="http://schemas.openxmlformats.org/officeDocument/2006/relationships/image" Target="../media/image5.sv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2.png"/><Relationship Id="rId4" Type="http://schemas.openxmlformats.org/officeDocument/2006/relationships/image" Target="../media/image5.svg"/></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solidFill>
          <a:srgbClr val="FAFBF7"/>
        </a:solidFill>
        <a:effectLst/>
      </p:bgPr>
    </p:bg>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0" y="0"/>
            <a:ext cx="12198475" cy="114271"/>
          </a:xfrm>
          <a:prstGeom prst="rect">
            <a:avLst/>
          </a:prstGeom>
        </p:spPr>
      </p:pic>
      <p:sp>
        <p:nvSpPr>
          <p:cNvPr id="3" name="Object 2"/>
          <p:cNvSpPr/>
          <p:nvPr/>
        </p:nvSpPr>
        <p:spPr>
          <a:xfrm>
            <a:off x="745890" y="1256142"/>
            <a:ext cx="10551062" cy="2582936"/>
          </a:xfrm>
          <a:prstGeom prst="rect">
            <a:avLst/>
          </a:prstGeom>
          <a:noFill/>
        </p:spPr>
        <p:txBody>
          <a:bodyPr wrap="square" lIns="0" tIns="0" rIns="0" bIns="0" rtlCol="0" anchor="t"/>
          <a:lstStyle/>
          <a:p>
            <a:pPr algn="ctr">
              <a:lnSpc>
                <a:spcPts val="6782"/>
              </a:lnSpc>
              <a:buNone/>
            </a:pPr>
            <a:r>
              <a:rPr lang="en-US" sz="6413" kern="0" spc="64" dirty="0">
                <a:solidFill>
                  <a:srgbClr val="071023"/>
                </a:solidFill>
                <a:latin typeface="Poppins" pitchFamily="34" charset="0"/>
                <a:ea typeface="Poppins" pitchFamily="34" charset="-122"/>
                <a:cs typeface="Poppins" pitchFamily="34" charset="-120"/>
              </a:rPr>
              <a:t>ANALYZING NUTRITIONAL INFORMATION OF STARBUCKS MENU ITEMS</a:t>
            </a:r>
            <a:endParaRPr lang="en-US" dirty="0"/>
          </a:p>
        </p:txBody>
      </p:sp>
      <p:pic>
        <p:nvPicPr>
          <p:cNvPr id="4" name="Picture 3">
            <a:extLst>
              <a:ext uri="{FF2B5EF4-FFF2-40B4-BE49-F238E27FC236}">
                <a16:creationId xmlns:a16="http://schemas.microsoft.com/office/drawing/2014/main" xmlns="" id="{E24C032C-26C1-DCC1-A8EE-05A0AD5AFD67}"/>
              </a:ext>
            </a:extLst>
          </p:cNvPr>
          <p:cNvPicPr>
            <a:picLocks noChangeAspect="1"/>
          </p:cNvPicPr>
          <p:nvPr/>
        </p:nvPicPr>
        <p:blipFill>
          <a:blip r:embed="rId5"/>
          <a:stretch>
            <a:fillRect/>
          </a:stretch>
        </p:blipFill>
        <p:spPr>
          <a:xfrm>
            <a:off x="11521119" y="114271"/>
            <a:ext cx="670881" cy="695728"/>
          </a:xfrm>
          <a:prstGeom prst="rect">
            <a:avLst/>
          </a:prstGeom>
        </p:spPr>
      </p:pic>
      <p:sp>
        <p:nvSpPr>
          <p:cNvPr id="5" name="TextBox 4"/>
          <p:cNvSpPr txBox="1"/>
          <p:nvPr/>
        </p:nvSpPr>
        <p:spPr>
          <a:xfrm>
            <a:off x="3180939" y="4649970"/>
            <a:ext cx="5836596" cy="1323439"/>
          </a:xfrm>
          <a:prstGeom prst="rect">
            <a:avLst/>
          </a:prstGeom>
          <a:noFill/>
        </p:spPr>
        <p:txBody>
          <a:bodyPr wrap="square" rtlCol="0">
            <a:spAutoFit/>
          </a:bodyPr>
          <a:lstStyle/>
          <a:p>
            <a:pPr algn="ctr"/>
            <a:r>
              <a:rPr lang="en-US" sz="2000" dirty="0"/>
              <a:t>AIT-664-DL2, Prof </a:t>
            </a:r>
            <a:r>
              <a:rPr lang="en-US" sz="2000" dirty="0" err="1"/>
              <a:t>Dr</a:t>
            </a:r>
            <a:r>
              <a:rPr lang="en-US" sz="2000" dirty="0"/>
              <a:t> </a:t>
            </a:r>
            <a:r>
              <a:rPr lang="en-US" sz="2000" dirty="0" err="1"/>
              <a:t>Ebrima</a:t>
            </a:r>
            <a:r>
              <a:rPr lang="en-US" sz="2000" dirty="0"/>
              <a:t> </a:t>
            </a:r>
            <a:r>
              <a:rPr lang="en-US" sz="2000" dirty="0" err="1"/>
              <a:t>Ceesay</a:t>
            </a:r>
            <a:endParaRPr lang="en-US" sz="2000" dirty="0"/>
          </a:p>
          <a:p>
            <a:pPr algn="ctr"/>
            <a:r>
              <a:rPr lang="en-US" sz="2000" dirty="0"/>
              <a:t>TEAM 3</a:t>
            </a:r>
          </a:p>
          <a:p>
            <a:pPr algn="ctr"/>
            <a:r>
              <a:rPr lang="en-US" sz="2000" dirty="0"/>
              <a:t>DIVYA NALLURI</a:t>
            </a:r>
          </a:p>
          <a:p>
            <a:pPr algn="ctr"/>
            <a:r>
              <a:rPr lang="en-US" sz="2000" dirty="0"/>
              <a:t>SNEHITA VATTAMWAR</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AFBF7"/>
        </a:solidFill>
        <a:effectLst/>
      </p:bgPr>
    </p:bg>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0" y="0"/>
            <a:ext cx="12188952" cy="85704"/>
          </a:xfrm>
          <a:prstGeom prst="rect">
            <a:avLst/>
          </a:prstGeom>
        </p:spPr>
      </p:pic>
      <p:sp>
        <p:nvSpPr>
          <p:cNvPr id="4" name="TextBox 3">
            <a:extLst>
              <a:ext uri="{FF2B5EF4-FFF2-40B4-BE49-F238E27FC236}">
                <a16:creationId xmlns:a16="http://schemas.microsoft.com/office/drawing/2014/main" xmlns="" id="{A43D784E-FB70-4A60-2DB7-750734FAD24B}"/>
              </a:ext>
            </a:extLst>
          </p:cNvPr>
          <p:cNvSpPr txBox="1"/>
          <p:nvPr/>
        </p:nvSpPr>
        <p:spPr>
          <a:xfrm>
            <a:off x="6646736" y="3142000"/>
            <a:ext cx="5368194" cy="2585323"/>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Poppins" pitchFamily="2" charset="77"/>
                <a:cs typeface="Poppins" pitchFamily="2" charset="77"/>
              </a:rPr>
              <a:t>The figure shows a heatmap of correlations between nutritional components like calories, fiber, sugars, sodium, carbs, cholesterol, and fats. Positive correlations are in red, negative in blue, with intensity indicating strength. Perfect correlations (1) are along the diagonal where each variable correlates with itself.</a:t>
            </a:r>
          </a:p>
        </p:txBody>
      </p:sp>
      <p:sp>
        <p:nvSpPr>
          <p:cNvPr id="8" name="TextBox 7">
            <a:extLst>
              <a:ext uri="{FF2B5EF4-FFF2-40B4-BE49-F238E27FC236}">
                <a16:creationId xmlns:a16="http://schemas.microsoft.com/office/drawing/2014/main" xmlns="" id="{4E04EF20-2BA8-5917-7270-73493E49448E}"/>
              </a:ext>
            </a:extLst>
          </p:cNvPr>
          <p:cNvSpPr txBox="1"/>
          <p:nvPr/>
        </p:nvSpPr>
        <p:spPr>
          <a:xfrm>
            <a:off x="6646736" y="2215439"/>
            <a:ext cx="4247603" cy="461665"/>
          </a:xfrm>
          <a:prstGeom prst="rect">
            <a:avLst/>
          </a:prstGeom>
          <a:noFill/>
        </p:spPr>
        <p:txBody>
          <a:bodyPr wrap="square" rtlCol="0">
            <a:spAutoFit/>
          </a:bodyPr>
          <a:lstStyle/>
          <a:p>
            <a:r>
              <a:rPr kumimoji="0" lang="en-US" sz="2400" b="1" i="0" u="none" strike="noStrike" kern="1200" cap="none" spc="-5" normalizeH="0" baseline="0" noProof="0" dirty="0">
                <a:ln>
                  <a:noFill/>
                </a:ln>
                <a:solidFill>
                  <a:prstClr val="black"/>
                </a:solidFill>
                <a:effectLst/>
                <a:uLnTx/>
                <a:uFillTx/>
                <a:latin typeface="Poppins" pitchFamily="2" charset="77"/>
                <a:ea typeface="SimSun" panose="02010600030101010101" pitchFamily="2" charset="-122"/>
                <a:cs typeface="Poppins" pitchFamily="2" charset="77"/>
              </a:rPr>
              <a:t>CORRELATION MATRIX</a:t>
            </a:r>
          </a:p>
        </p:txBody>
      </p:sp>
      <p:pic>
        <p:nvPicPr>
          <p:cNvPr id="6" name="Picture 5">
            <a:extLst>
              <a:ext uri="{FF2B5EF4-FFF2-40B4-BE49-F238E27FC236}">
                <a16:creationId xmlns:a16="http://schemas.microsoft.com/office/drawing/2014/main" xmlns="" id="{85C0DA5F-5E8E-7FB4-938D-FB2CABC15C3B}"/>
              </a:ext>
            </a:extLst>
          </p:cNvPr>
          <p:cNvPicPr>
            <a:picLocks noChangeAspect="1"/>
          </p:cNvPicPr>
          <p:nvPr/>
        </p:nvPicPr>
        <p:blipFill>
          <a:blip r:embed="rId5"/>
          <a:stretch>
            <a:fillRect/>
          </a:stretch>
        </p:blipFill>
        <p:spPr>
          <a:xfrm>
            <a:off x="11518071" y="85704"/>
            <a:ext cx="670881" cy="695728"/>
          </a:xfrm>
          <a:prstGeom prst="rect">
            <a:avLst/>
          </a:prstGeom>
        </p:spPr>
      </p:pic>
      <p:pic>
        <p:nvPicPr>
          <p:cNvPr id="3" name="Picture 2">
            <a:extLst>
              <a:ext uri="{FF2B5EF4-FFF2-40B4-BE49-F238E27FC236}">
                <a16:creationId xmlns:a16="http://schemas.microsoft.com/office/drawing/2014/main" xmlns="" id="{F4024733-DA97-081F-DA66-4C2D6FDB4F01}"/>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77070" y="838199"/>
            <a:ext cx="5918930" cy="5295885"/>
          </a:xfrm>
          <a:prstGeom prst="rect">
            <a:avLst/>
          </a:prstGeom>
          <a:noFill/>
          <a:ln>
            <a:noFill/>
          </a:ln>
        </p:spPr>
      </p:pic>
    </p:spTree>
    <p:extLst>
      <p:ext uri="{BB962C8B-B14F-4D97-AF65-F5344CB8AC3E}">
        <p14:creationId xmlns:p14="http://schemas.microsoft.com/office/powerpoint/2010/main" val="93983792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name="Slide 6">
    <p:bg>
      <p:bgPr>
        <a:solidFill>
          <a:srgbClr val="FAFBF7"/>
        </a:solidFill>
        <a:effectLst/>
      </p:bgPr>
    </p:bg>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0" y="0"/>
            <a:ext cx="12188952" cy="85704"/>
          </a:xfrm>
          <a:prstGeom prst="rect">
            <a:avLst/>
          </a:prstGeom>
        </p:spPr>
      </p:pic>
      <p:pic>
        <p:nvPicPr>
          <p:cNvPr id="4" name="Picture 3">
            <a:extLst>
              <a:ext uri="{FF2B5EF4-FFF2-40B4-BE49-F238E27FC236}">
                <a16:creationId xmlns:a16="http://schemas.microsoft.com/office/drawing/2014/main" xmlns="" id="{20FF87C8-9331-1FBF-8046-7338BE5B3CFC}"/>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265535" y="1418444"/>
            <a:ext cx="4447987" cy="3852364"/>
          </a:xfrm>
          <a:prstGeom prst="rect">
            <a:avLst/>
          </a:prstGeom>
          <a:noFill/>
          <a:ln>
            <a:noFill/>
          </a:ln>
        </p:spPr>
      </p:pic>
      <p:sp>
        <p:nvSpPr>
          <p:cNvPr id="6" name="TextBox 5">
            <a:extLst>
              <a:ext uri="{FF2B5EF4-FFF2-40B4-BE49-F238E27FC236}">
                <a16:creationId xmlns:a16="http://schemas.microsoft.com/office/drawing/2014/main" xmlns="" id="{7EE4D52D-0F30-C026-C891-E5250F7C3768}"/>
              </a:ext>
            </a:extLst>
          </p:cNvPr>
          <p:cNvSpPr txBox="1"/>
          <p:nvPr/>
        </p:nvSpPr>
        <p:spPr>
          <a:xfrm>
            <a:off x="2951426" y="652364"/>
            <a:ext cx="5348580" cy="856645"/>
          </a:xfrm>
          <a:prstGeom prst="rect">
            <a:avLst/>
          </a:prstGeom>
          <a:noFill/>
        </p:spPr>
        <p:txBody>
          <a:bodyPr wrap="none" rtlCol="0">
            <a:spAutoFit/>
          </a:bodyPr>
          <a:lstStyle/>
          <a:p>
            <a:pPr marL="0" marR="0" lvl="0" indent="0" algn="ctr" defTabSz="914400" rtl="0" eaLnBrk="1" fontAlgn="auto" latinLnBrk="0" hangingPunct="1">
              <a:lnSpc>
                <a:spcPts val="3767"/>
              </a:lnSpc>
              <a:spcBef>
                <a:spcPts val="0"/>
              </a:spcBef>
              <a:spcAft>
                <a:spcPts val="0"/>
              </a:spcAft>
              <a:buClrTx/>
              <a:buSzTx/>
              <a:buFontTx/>
              <a:buNone/>
              <a:tabLst/>
              <a:defRPr/>
            </a:pPr>
            <a:r>
              <a:rPr kumimoji="0" lang="en-US" sz="3563" b="1" i="0" u="none" strike="noStrike" kern="0" cap="none" spc="35" normalizeH="0" baseline="0" noProof="0" dirty="0">
                <a:ln>
                  <a:noFill/>
                </a:ln>
                <a:solidFill>
                  <a:srgbClr val="071023"/>
                </a:solidFill>
                <a:effectLst/>
                <a:uLnTx/>
                <a:uFillTx/>
                <a:latin typeface="Poppins" pitchFamily="34" charset="0"/>
                <a:ea typeface="Poppins" pitchFamily="34" charset="-122"/>
                <a:cs typeface="Poppins" pitchFamily="34" charset="-120"/>
              </a:rPr>
              <a:t>SUMMARY STATISTICS</a:t>
            </a:r>
            <a:endParaRPr kumimoji="0" lang="en-US" sz="1800" b="0" i="0" u="none" strike="noStrike" kern="1200" cap="none" spc="0" normalizeH="0" baseline="0" noProof="0" dirty="0">
              <a:ln>
                <a:noFill/>
              </a:ln>
              <a:solidFill>
                <a:prstClr val="black"/>
              </a:solidFill>
              <a:effectLst/>
              <a:uLnTx/>
              <a:uFillTx/>
              <a:latin typeface="Arial"/>
              <a:ea typeface="+mn-ea"/>
              <a:cs typeface="+mn-cs"/>
            </a:endParaRPr>
          </a:p>
          <a:p>
            <a:endParaRPr lang="en-US" dirty="0"/>
          </a:p>
        </p:txBody>
      </p:sp>
      <p:sp>
        <p:nvSpPr>
          <p:cNvPr id="7" name="TextBox 6">
            <a:extLst>
              <a:ext uri="{FF2B5EF4-FFF2-40B4-BE49-F238E27FC236}">
                <a16:creationId xmlns:a16="http://schemas.microsoft.com/office/drawing/2014/main" xmlns="" id="{68C1347D-B361-60B4-2314-F6B1733A9D55}"/>
              </a:ext>
            </a:extLst>
          </p:cNvPr>
          <p:cNvSpPr txBox="1"/>
          <p:nvPr/>
        </p:nvSpPr>
        <p:spPr>
          <a:xfrm>
            <a:off x="2815239" y="5307828"/>
            <a:ext cx="8344848" cy="261610"/>
          </a:xfrm>
          <a:prstGeom prst="rect">
            <a:avLst/>
          </a:prstGeom>
          <a:noFill/>
        </p:spPr>
        <p:txBody>
          <a:bodyPr wrap="square" rtlCol="0">
            <a:spAutoFit/>
          </a:bodyPr>
          <a:lstStyle/>
          <a:p>
            <a:r>
              <a:rPr lang="en-US" sz="1100" b="1" i="1" dirty="0">
                <a:effectLst/>
                <a:latin typeface="Times New Roman" panose="02020603050405020304" pitchFamily="18" charset="0"/>
                <a:ea typeface="SimSun" panose="02010600030101010101" pitchFamily="2" charset="-122"/>
              </a:rPr>
              <a:t>Table depicts the summary of beverage having minimum 25 gm of sugars and </a:t>
            </a:r>
            <a:r>
              <a:rPr lang="en-US" sz="1100" b="1" i="1" dirty="0" err="1">
                <a:effectLst/>
                <a:latin typeface="Times New Roman" panose="02020603050405020304" pitchFamily="18" charset="0"/>
                <a:ea typeface="SimSun" panose="02010600030101010101" pitchFamily="2" charset="-122"/>
              </a:rPr>
              <a:t>atleast</a:t>
            </a:r>
            <a:r>
              <a:rPr lang="en-US" sz="1100" b="1" i="1" dirty="0">
                <a:effectLst/>
                <a:latin typeface="Times New Roman" panose="02020603050405020304" pitchFamily="18" charset="0"/>
                <a:ea typeface="SimSun" panose="02010600030101010101" pitchFamily="2" charset="-122"/>
              </a:rPr>
              <a:t> 5gms of protein </a:t>
            </a:r>
            <a:endParaRPr lang="en-US" sz="1100" dirty="0"/>
          </a:p>
        </p:txBody>
      </p:sp>
      <p:sp>
        <p:nvSpPr>
          <p:cNvPr id="10" name="TextBox 9">
            <a:extLst>
              <a:ext uri="{FF2B5EF4-FFF2-40B4-BE49-F238E27FC236}">
                <a16:creationId xmlns:a16="http://schemas.microsoft.com/office/drawing/2014/main" xmlns="" id="{265BBA47-7286-C635-5A85-85D45AD5E35B}"/>
              </a:ext>
            </a:extLst>
          </p:cNvPr>
          <p:cNvSpPr txBox="1"/>
          <p:nvPr/>
        </p:nvSpPr>
        <p:spPr>
          <a:xfrm>
            <a:off x="344471" y="5780430"/>
            <a:ext cx="11500010" cy="954107"/>
          </a:xfrm>
          <a:prstGeom prst="rect">
            <a:avLst/>
          </a:prstGeom>
          <a:noFill/>
        </p:spPr>
        <p:txBody>
          <a:bodyPr wrap="square" rtlCol="0">
            <a:spAutoFit/>
          </a:bodyPr>
          <a:lstStyle/>
          <a:p>
            <a:pPr marL="285750" indent="-285750">
              <a:buFont typeface="Arial" panose="020B0604020202020204" pitchFamily="34" charset="0"/>
              <a:buChar char="•"/>
            </a:pPr>
            <a:r>
              <a:rPr lang="en-US" sz="1400" dirty="0">
                <a:latin typeface="Poppins" pitchFamily="2" charset="77"/>
                <a:cs typeface="Poppins" pitchFamily="2" charset="77"/>
              </a:rPr>
              <a:t>The figure presents a statistical summary of 39 Starbucks beverages with less than 25 grams of sugar and over 5 grams of protein. Key metrics include an average calorie count of 131.03, 15.20 grams of sugar, and 8.64 grams of protein per beverage. The maximum protein content is 16 grams, while sugar tops out at 24 grams, offering insight into beverages that are low in sugar but high in protein.</a:t>
            </a:r>
          </a:p>
        </p:txBody>
      </p:sp>
      <p:pic>
        <p:nvPicPr>
          <p:cNvPr id="11" name="Picture 10">
            <a:extLst>
              <a:ext uri="{FF2B5EF4-FFF2-40B4-BE49-F238E27FC236}">
                <a16:creationId xmlns:a16="http://schemas.microsoft.com/office/drawing/2014/main" xmlns="" id="{3C5FEE12-F22D-053E-D5CC-D56480F670B3}"/>
              </a:ext>
            </a:extLst>
          </p:cNvPr>
          <p:cNvPicPr>
            <a:picLocks noChangeAspect="1"/>
          </p:cNvPicPr>
          <p:nvPr/>
        </p:nvPicPr>
        <p:blipFill>
          <a:blip r:embed="rId6"/>
          <a:stretch>
            <a:fillRect/>
          </a:stretch>
        </p:blipFill>
        <p:spPr>
          <a:xfrm>
            <a:off x="11518071" y="85704"/>
            <a:ext cx="670881" cy="695728"/>
          </a:xfrm>
          <a:prstGeom prst="rect">
            <a:avLst/>
          </a:prstGeom>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AFBF7"/>
        </a:solidFill>
        <a:effectLst/>
      </p:bgPr>
    </p:bg>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0" y="0"/>
            <a:ext cx="12188952" cy="85704"/>
          </a:xfrm>
          <a:prstGeom prst="rect">
            <a:avLst/>
          </a:prstGeom>
        </p:spPr>
      </p:pic>
      <p:sp>
        <p:nvSpPr>
          <p:cNvPr id="4" name="TextBox 3">
            <a:extLst>
              <a:ext uri="{FF2B5EF4-FFF2-40B4-BE49-F238E27FC236}">
                <a16:creationId xmlns:a16="http://schemas.microsoft.com/office/drawing/2014/main" xmlns="" id="{EDBBACAA-C815-3AF3-4621-CAB41968446F}"/>
              </a:ext>
            </a:extLst>
          </p:cNvPr>
          <p:cNvSpPr txBox="1"/>
          <p:nvPr/>
        </p:nvSpPr>
        <p:spPr>
          <a:xfrm>
            <a:off x="3142450" y="2862469"/>
            <a:ext cx="5904052" cy="923330"/>
          </a:xfrm>
          <a:prstGeom prst="rect">
            <a:avLst/>
          </a:prstGeom>
          <a:noFill/>
        </p:spPr>
        <p:txBody>
          <a:bodyPr wrap="none" rtlCol="0">
            <a:spAutoFit/>
          </a:bodyPr>
          <a:lstStyle/>
          <a:p>
            <a:r>
              <a:rPr lang="en-US" sz="5400" b="1" dirty="0">
                <a:latin typeface="Poppins" pitchFamily="2" charset="77"/>
                <a:cs typeface="Poppins" pitchFamily="2" charset="77"/>
              </a:rPr>
              <a:t>VISUALIZATIONS</a:t>
            </a:r>
          </a:p>
        </p:txBody>
      </p:sp>
      <p:pic>
        <p:nvPicPr>
          <p:cNvPr id="5" name="Picture 4">
            <a:extLst>
              <a:ext uri="{FF2B5EF4-FFF2-40B4-BE49-F238E27FC236}">
                <a16:creationId xmlns:a16="http://schemas.microsoft.com/office/drawing/2014/main" xmlns="" id="{852A9FCB-7027-CA20-361C-77A11B682765}"/>
              </a:ext>
            </a:extLst>
          </p:cNvPr>
          <p:cNvPicPr>
            <a:picLocks noChangeAspect="1"/>
          </p:cNvPicPr>
          <p:nvPr/>
        </p:nvPicPr>
        <p:blipFill>
          <a:blip r:embed="rId5"/>
          <a:stretch>
            <a:fillRect/>
          </a:stretch>
        </p:blipFill>
        <p:spPr>
          <a:xfrm>
            <a:off x="11518071" y="85704"/>
            <a:ext cx="670881" cy="695728"/>
          </a:xfrm>
          <a:prstGeom prst="rect">
            <a:avLst/>
          </a:prstGeom>
        </p:spPr>
      </p:pic>
    </p:spTree>
    <p:extLst>
      <p:ext uri="{BB962C8B-B14F-4D97-AF65-F5344CB8AC3E}">
        <p14:creationId xmlns:p14="http://schemas.microsoft.com/office/powerpoint/2010/main" val="144150402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name="Slide 7">
    <p:bg>
      <p:bgPr>
        <a:solidFill>
          <a:srgbClr val="FAFBF7"/>
        </a:solidFill>
        <a:effectLst/>
      </p:bgPr>
    </p:bg>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0" y="0"/>
            <a:ext cx="12188952" cy="85704"/>
          </a:xfrm>
          <a:prstGeom prst="rect">
            <a:avLst/>
          </a:prstGeom>
        </p:spPr>
      </p:pic>
      <p:pic>
        <p:nvPicPr>
          <p:cNvPr id="3" name="Picture 2">
            <a:extLst>
              <a:ext uri="{FF2B5EF4-FFF2-40B4-BE49-F238E27FC236}">
                <a16:creationId xmlns:a16="http://schemas.microsoft.com/office/drawing/2014/main" xmlns="" id="{52AE90CD-EA7E-DB9D-57E5-A44CC5027147}"/>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711174" y="107964"/>
            <a:ext cx="6348302" cy="4783892"/>
          </a:xfrm>
          <a:prstGeom prst="rect">
            <a:avLst/>
          </a:prstGeom>
          <a:noFill/>
          <a:ln>
            <a:noFill/>
          </a:ln>
        </p:spPr>
      </p:pic>
      <p:sp>
        <p:nvSpPr>
          <p:cNvPr id="5" name="TextBox 4">
            <a:extLst>
              <a:ext uri="{FF2B5EF4-FFF2-40B4-BE49-F238E27FC236}">
                <a16:creationId xmlns:a16="http://schemas.microsoft.com/office/drawing/2014/main" xmlns="" id="{0C2EC3E9-D8F0-8DD5-62EB-8A842041E7A0}"/>
              </a:ext>
            </a:extLst>
          </p:cNvPr>
          <p:cNvSpPr txBox="1"/>
          <p:nvPr/>
        </p:nvSpPr>
        <p:spPr>
          <a:xfrm>
            <a:off x="132524" y="5580485"/>
            <a:ext cx="11582398" cy="1169551"/>
          </a:xfrm>
          <a:prstGeom prst="rect">
            <a:avLst/>
          </a:prstGeom>
          <a:noFill/>
        </p:spPr>
        <p:txBody>
          <a:bodyPr wrap="square" rtlCol="0">
            <a:spAutoFit/>
          </a:bodyPr>
          <a:lstStyle/>
          <a:p>
            <a:pPr marL="285750" indent="-285750">
              <a:buFont typeface="Arial" panose="020B0604020202020204" pitchFamily="34" charset="0"/>
              <a:buChar char="•"/>
            </a:pPr>
            <a:r>
              <a:rPr lang="en-US" sz="1400" dirty="0">
                <a:latin typeface="Poppins" pitchFamily="2" charset="77"/>
                <a:cs typeface="Poppins" pitchFamily="2" charset="77"/>
              </a:rPr>
              <a:t>The figure shows a box plot of sugar content in Starbucks beverages. The median sugar content, indicated by the green line, is around 30 grams. The interquartile range (IQR) spans from 20 to 40 grams, with whiskers extending from about 10 to just over 60 grams. An outlier near 80 grams suggests an unusually high sugar content. This plot highlights the central tendency and variability of sugar content across the dataset.</a:t>
            </a:r>
          </a:p>
          <a:p>
            <a:endParaRPr lang="en-US" sz="1400" dirty="0">
              <a:latin typeface="Poppins" pitchFamily="2" charset="77"/>
              <a:cs typeface="Poppins" pitchFamily="2" charset="77"/>
            </a:endParaRPr>
          </a:p>
        </p:txBody>
      </p:sp>
      <p:sp>
        <p:nvSpPr>
          <p:cNvPr id="6" name="TextBox 5">
            <a:extLst>
              <a:ext uri="{FF2B5EF4-FFF2-40B4-BE49-F238E27FC236}">
                <a16:creationId xmlns:a16="http://schemas.microsoft.com/office/drawing/2014/main" xmlns="" id="{ABDE13E1-D611-B6F8-31F2-02AF8D113B8E}"/>
              </a:ext>
            </a:extLst>
          </p:cNvPr>
          <p:cNvSpPr txBox="1"/>
          <p:nvPr/>
        </p:nvSpPr>
        <p:spPr>
          <a:xfrm>
            <a:off x="132524" y="930250"/>
            <a:ext cx="5155093" cy="1569660"/>
          </a:xfrm>
          <a:prstGeom prst="rect">
            <a:avLst/>
          </a:prstGeom>
          <a:noFill/>
        </p:spPr>
        <p:txBody>
          <a:bodyPr wrap="square" rtlCol="0">
            <a:spAutoFit/>
          </a:bodyPr>
          <a:lstStyle/>
          <a:p>
            <a:r>
              <a:rPr lang="en-US" sz="2400" b="1" spc="-5" dirty="0">
                <a:effectLst/>
                <a:latin typeface="Poppins" pitchFamily="2" charset="77"/>
                <a:ea typeface="SimSun" panose="02010600030101010101" pitchFamily="2" charset="-122"/>
                <a:cs typeface="Poppins" pitchFamily="2" charset="77"/>
              </a:rPr>
              <a:t>Table depicts the summary of beverage having minimum 25 gm of sugars and at least 5gms of protein </a:t>
            </a:r>
            <a:endParaRPr lang="en-US" sz="2400" spc="-5" dirty="0">
              <a:effectLst/>
              <a:latin typeface="Poppins" pitchFamily="2" charset="77"/>
              <a:ea typeface="SimSun" panose="02010600030101010101" pitchFamily="2" charset="-122"/>
              <a:cs typeface="Poppins" pitchFamily="2" charset="77"/>
            </a:endParaRPr>
          </a:p>
        </p:txBody>
      </p:sp>
      <p:pic>
        <p:nvPicPr>
          <p:cNvPr id="7" name="Picture 6">
            <a:extLst>
              <a:ext uri="{FF2B5EF4-FFF2-40B4-BE49-F238E27FC236}">
                <a16:creationId xmlns:a16="http://schemas.microsoft.com/office/drawing/2014/main" xmlns="" id="{B88CF189-2821-523A-ACD6-CF52D757424F}"/>
              </a:ext>
            </a:extLst>
          </p:cNvPr>
          <p:cNvPicPr>
            <a:picLocks noChangeAspect="1"/>
          </p:cNvPicPr>
          <p:nvPr/>
        </p:nvPicPr>
        <p:blipFill>
          <a:blip r:embed="rId6"/>
          <a:stretch>
            <a:fillRect/>
          </a:stretch>
        </p:blipFill>
        <p:spPr>
          <a:xfrm>
            <a:off x="11521119" y="6165260"/>
            <a:ext cx="670881" cy="695728"/>
          </a:xfrm>
          <a:prstGeom prst="rect">
            <a:avLst/>
          </a:prstGeom>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AFBF7"/>
        </a:solidFill>
        <a:effectLst/>
      </p:bgPr>
    </p:bg>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0" y="0"/>
            <a:ext cx="12188952" cy="85704"/>
          </a:xfrm>
          <a:prstGeom prst="rect">
            <a:avLst/>
          </a:prstGeom>
        </p:spPr>
      </p:pic>
      <p:pic>
        <p:nvPicPr>
          <p:cNvPr id="3" name="Picture 2" descr="A colorful pie chart with numbers&#10;&#10;Description automatically generated">
            <a:extLst>
              <a:ext uri="{FF2B5EF4-FFF2-40B4-BE49-F238E27FC236}">
                <a16:creationId xmlns:a16="http://schemas.microsoft.com/office/drawing/2014/main" xmlns="" id="{2647E521-259B-94EC-B9BD-412F1EA34293}"/>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492657" y="755852"/>
            <a:ext cx="8363902" cy="3927878"/>
          </a:xfrm>
          <a:prstGeom prst="rect">
            <a:avLst/>
          </a:prstGeom>
          <a:noFill/>
          <a:ln>
            <a:noFill/>
          </a:ln>
        </p:spPr>
      </p:pic>
      <p:sp>
        <p:nvSpPr>
          <p:cNvPr id="4" name="TextBox 3">
            <a:extLst>
              <a:ext uri="{FF2B5EF4-FFF2-40B4-BE49-F238E27FC236}">
                <a16:creationId xmlns:a16="http://schemas.microsoft.com/office/drawing/2014/main" xmlns="" id="{A43D784E-FB70-4A60-2DB7-750734FAD24B}"/>
              </a:ext>
            </a:extLst>
          </p:cNvPr>
          <p:cNvSpPr txBox="1"/>
          <p:nvPr/>
        </p:nvSpPr>
        <p:spPr>
          <a:xfrm>
            <a:off x="384314" y="5353879"/>
            <a:ext cx="11661912" cy="1200329"/>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Poppins" pitchFamily="2" charset="77"/>
                <a:cs typeface="Poppins" pitchFamily="2" charset="77"/>
              </a:rPr>
              <a:t>The Figure shows a pie chart of beverage category distribution. Frappuccino® Blended Coffee leads with a 25.8% share, followed by </a:t>
            </a:r>
            <a:r>
              <a:rPr lang="en-US" dirty="0" err="1">
                <a:latin typeface="Poppins" pitchFamily="2" charset="77"/>
                <a:cs typeface="Poppins" pitchFamily="2" charset="77"/>
              </a:rPr>
              <a:t>Tazo</a:t>
            </a:r>
            <a:r>
              <a:rPr lang="en-US" dirty="0">
                <a:latin typeface="Poppins" pitchFamily="2" charset="77"/>
                <a:cs typeface="Poppins" pitchFamily="2" charset="77"/>
              </a:rPr>
              <a:t>® Tea Drinks at 19.8%. Other categories include Signature Espresso Drinks, Classic Espresso Drinks, Frappuccino® Light Blended Coffee, Shaken Iced Beverages, Smoothies, and Coffee, each represented by different shades for easy comparison.</a:t>
            </a:r>
            <a:endParaRPr lang="en-US" dirty="0"/>
          </a:p>
        </p:txBody>
      </p:sp>
      <p:sp>
        <p:nvSpPr>
          <p:cNvPr id="8" name="TextBox 7">
            <a:extLst>
              <a:ext uri="{FF2B5EF4-FFF2-40B4-BE49-F238E27FC236}">
                <a16:creationId xmlns:a16="http://schemas.microsoft.com/office/drawing/2014/main" xmlns="" id="{4E04EF20-2BA8-5917-7270-73493E49448E}"/>
              </a:ext>
            </a:extLst>
          </p:cNvPr>
          <p:cNvSpPr txBox="1"/>
          <p:nvPr/>
        </p:nvSpPr>
        <p:spPr>
          <a:xfrm>
            <a:off x="278296" y="780799"/>
            <a:ext cx="3207025" cy="1938992"/>
          </a:xfrm>
          <a:prstGeom prst="rect">
            <a:avLst/>
          </a:prstGeom>
          <a:noFill/>
        </p:spPr>
        <p:txBody>
          <a:bodyPr wrap="square" rtlCol="0">
            <a:spAutoFit/>
          </a:bodyPr>
          <a:lstStyle/>
          <a:p>
            <a:r>
              <a:rPr kumimoji="0" lang="en-US" sz="2400" b="1" i="0" u="none" strike="noStrike" kern="1200" cap="none" spc="-5" normalizeH="0" baseline="0" noProof="0" dirty="0">
                <a:ln>
                  <a:noFill/>
                </a:ln>
                <a:solidFill>
                  <a:prstClr val="black"/>
                </a:solidFill>
                <a:effectLst/>
                <a:uLnTx/>
                <a:uFillTx/>
                <a:latin typeface="Poppins" pitchFamily="2" charset="77"/>
                <a:ea typeface="SimSun" panose="02010600030101010101" pitchFamily="2" charset="-122"/>
                <a:cs typeface="Poppins" pitchFamily="2" charset="77"/>
              </a:rPr>
              <a:t>Distribution of Sugar Intake vs Beverage Category</a:t>
            </a:r>
          </a:p>
          <a:p>
            <a:r>
              <a:rPr kumimoji="0" lang="en-US" sz="2400" b="1" i="0" u="none" strike="noStrike" kern="1200" cap="none" spc="-5" normalizeH="0" baseline="0" noProof="0" dirty="0">
                <a:ln>
                  <a:noFill/>
                </a:ln>
                <a:solidFill>
                  <a:prstClr val="black"/>
                </a:solidFill>
                <a:effectLst/>
                <a:uLnTx/>
                <a:uFillTx/>
                <a:latin typeface="Poppins" pitchFamily="2" charset="77"/>
                <a:ea typeface="SimSun" panose="02010600030101010101" pitchFamily="2" charset="-122"/>
                <a:cs typeface="Poppins" pitchFamily="2" charset="77"/>
              </a:rPr>
              <a:t> </a:t>
            </a:r>
            <a:endParaRPr lang="en-US" dirty="0"/>
          </a:p>
        </p:txBody>
      </p:sp>
      <p:pic>
        <p:nvPicPr>
          <p:cNvPr id="9" name="Picture 8">
            <a:extLst>
              <a:ext uri="{FF2B5EF4-FFF2-40B4-BE49-F238E27FC236}">
                <a16:creationId xmlns:a16="http://schemas.microsoft.com/office/drawing/2014/main" xmlns="" id="{3DF1E30B-77E2-4291-8228-7DAF0FDE47E2}"/>
              </a:ext>
            </a:extLst>
          </p:cNvPr>
          <p:cNvPicPr>
            <a:picLocks noChangeAspect="1"/>
          </p:cNvPicPr>
          <p:nvPr/>
        </p:nvPicPr>
        <p:blipFill>
          <a:blip r:embed="rId6"/>
          <a:stretch>
            <a:fillRect/>
          </a:stretch>
        </p:blipFill>
        <p:spPr>
          <a:xfrm>
            <a:off x="11521119" y="6162272"/>
            <a:ext cx="670881" cy="695728"/>
          </a:xfrm>
          <a:prstGeom prst="rect">
            <a:avLst/>
          </a:prstGeom>
        </p:spPr>
      </p:pic>
    </p:spTree>
    <p:extLst>
      <p:ext uri="{BB962C8B-B14F-4D97-AF65-F5344CB8AC3E}">
        <p14:creationId xmlns:p14="http://schemas.microsoft.com/office/powerpoint/2010/main" val="400886675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AFBF7"/>
        </a:solidFill>
        <a:effectLst/>
      </p:bgPr>
    </p:bg>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0" y="0"/>
            <a:ext cx="12188952" cy="85704"/>
          </a:xfrm>
          <a:prstGeom prst="rect">
            <a:avLst/>
          </a:prstGeom>
        </p:spPr>
      </p:pic>
      <p:sp>
        <p:nvSpPr>
          <p:cNvPr id="4" name="TextBox 3">
            <a:extLst>
              <a:ext uri="{FF2B5EF4-FFF2-40B4-BE49-F238E27FC236}">
                <a16:creationId xmlns:a16="http://schemas.microsoft.com/office/drawing/2014/main" xmlns="" id="{A43D784E-FB70-4A60-2DB7-750734FAD24B}"/>
              </a:ext>
            </a:extLst>
          </p:cNvPr>
          <p:cNvSpPr txBox="1"/>
          <p:nvPr/>
        </p:nvSpPr>
        <p:spPr>
          <a:xfrm>
            <a:off x="7050158" y="2136338"/>
            <a:ext cx="5141842" cy="2585323"/>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Poppins" pitchFamily="2" charset="77"/>
                <a:cs typeface="Poppins" pitchFamily="2" charset="77"/>
              </a:rPr>
              <a:t>The bar chart shows beverage category distribution, with Classic Espresso Drinks leading, followed by </a:t>
            </a:r>
            <a:r>
              <a:rPr lang="en-US" dirty="0" err="1">
                <a:latin typeface="Poppins" pitchFamily="2" charset="77"/>
                <a:cs typeface="Poppins" pitchFamily="2" charset="77"/>
              </a:rPr>
              <a:t>Tazo</a:t>
            </a:r>
            <a:r>
              <a:rPr lang="en-US" dirty="0">
                <a:latin typeface="Poppins" pitchFamily="2" charset="77"/>
                <a:cs typeface="Poppins" pitchFamily="2" charset="77"/>
              </a:rPr>
              <a:t>® Tea Drinks and Brewed Tea Drinks. Other categories, like Signature Espresso Drinks and </a:t>
            </a:r>
            <a:r>
              <a:rPr lang="en-US" dirty="0" err="1">
                <a:latin typeface="Poppins" pitchFamily="2" charset="77"/>
                <a:cs typeface="Poppins" pitchFamily="2" charset="77"/>
              </a:rPr>
              <a:t>Frappuccinos</a:t>
            </a:r>
            <a:r>
              <a:rPr lang="en-US" dirty="0">
                <a:latin typeface="Poppins" pitchFamily="2" charset="77"/>
                <a:cs typeface="Poppins" pitchFamily="2" charset="77"/>
              </a:rPr>
              <a:t>®, have fewer entries, while "Other" has the fewest. This chart highlights the popularity and availability of various beverage types.</a:t>
            </a:r>
            <a:endParaRPr lang="en-US" dirty="0"/>
          </a:p>
        </p:txBody>
      </p:sp>
      <p:sp>
        <p:nvSpPr>
          <p:cNvPr id="8" name="TextBox 7">
            <a:extLst>
              <a:ext uri="{FF2B5EF4-FFF2-40B4-BE49-F238E27FC236}">
                <a16:creationId xmlns:a16="http://schemas.microsoft.com/office/drawing/2014/main" xmlns="" id="{4E04EF20-2BA8-5917-7270-73493E49448E}"/>
              </a:ext>
            </a:extLst>
          </p:cNvPr>
          <p:cNvSpPr txBox="1"/>
          <p:nvPr/>
        </p:nvSpPr>
        <p:spPr>
          <a:xfrm>
            <a:off x="7043530" y="958231"/>
            <a:ext cx="4439478" cy="830997"/>
          </a:xfrm>
          <a:prstGeom prst="rect">
            <a:avLst/>
          </a:prstGeom>
          <a:noFill/>
        </p:spPr>
        <p:txBody>
          <a:bodyPr wrap="square" rtlCol="0">
            <a:spAutoFit/>
          </a:bodyPr>
          <a:lstStyle/>
          <a:p>
            <a:r>
              <a:rPr kumimoji="0" lang="en-US" sz="2400" b="1" i="0" u="none" strike="noStrike" kern="1200" cap="none" spc="-5" normalizeH="0" baseline="0" noProof="0" dirty="0">
                <a:ln>
                  <a:noFill/>
                </a:ln>
                <a:solidFill>
                  <a:prstClr val="black"/>
                </a:solidFill>
                <a:effectLst/>
                <a:uLnTx/>
                <a:uFillTx/>
                <a:latin typeface="Poppins" pitchFamily="2" charset="77"/>
                <a:ea typeface="SimSun" panose="02010600030101010101" pitchFamily="2" charset="-122"/>
                <a:cs typeface="Poppins" pitchFamily="2" charset="77"/>
              </a:rPr>
              <a:t>Distribution of Beverage Category </a:t>
            </a:r>
            <a:endParaRPr lang="en-US" dirty="0"/>
          </a:p>
        </p:txBody>
      </p:sp>
      <p:pic>
        <p:nvPicPr>
          <p:cNvPr id="5" name="Picture 4" descr="A bar graph with different drinks&#10;&#10;Description automatically generated">
            <a:extLst>
              <a:ext uri="{FF2B5EF4-FFF2-40B4-BE49-F238E27FC236}">
                <a16:creationId xmlns:a16="http://schemas.microsoft.com/office/drawing/2014/main" xmlns="" id="{76BA1808-58D3-57B4-3D82-261442DD73A3}"/>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59923" y="958231"/>
            <a:ext cx="6518111" cy="4785108"/>
          </a:xfrm>
          <a:prstGeom prst="rect">
            <a:avLst/>
          </a:prstGeom>
          <a:noFill/>
          <a:ln>
            <a:noFill/>
          </a:ln>
        </p:spPr>
      </p:pic>
      <p:pic>
        <p:nvPicPr>
          <p:cNvPr id="6" name="Picture 5">
            <a:extLst>
              <a:ext uri="{FF2B5EF4-FFF2-40B4-BE49-F238E27FC236}">
                <a16:creationId xmlns:a16="http://schemas.microsoft.com/office/drawing/2014/main" xmlns="" id="{85C0DA5F-5E8E-7FB4-938D-FB2CABC15C3B}"/>
              </a:ext>
            </a:extLst>
          </p:cNvPr>
          <p:cNvPicPr>
            <a:picLocks noChangeAspect="1"/>
          </p:cNvPicPr>
          <p:nvPr/>
        </p:nvPicPr>
        <p:blipFill>
          <a:blip r:embed="rId6"/>
          <a:stretch>
            <a:fillRect/>
          </a:stretch>
        </p:blipFill>
        <p:spPr>
          <a:xfrm>
            <a:off x="11518071" y="85704"/>
            <a:ext cx="670881" cy="695728"/>
          </a:xfrm>
          <a:prstGeom prst="rect">
            <a:avLst/>
          </a:prstGeom>
        </p:spPr>
      </p:pic>
    </p:spTree>
    <p:extLst>
      <p:ext uri="{BB962C8B-B14F-4D97-AF65-F5344CB8AC3E}">
        <p14:creationId xmlns:p14="http://schemas.microsoft.com/office/powerpoint/2010/main" val="306043873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AFBF7"/>
        </a:solidFill>
        <a:effectLst/>
      </p:bgPr>
    </p:bg>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0" y="0"/>
            <a:ext cx="12188952" cy="85704"/>
          </a:xfrm>
          <a:prstGeom prst="rect">
            <a:avLst/>
          </a:prstGeom>
        </p:spPr>
      </p:pic>
      <p:sp>
        <p:nvSpPr>
          <p:cNvPr id="4" name="TextBox 3">
            <a:extLst>
              <a:ext uri="{FF2B5EF4-FFF2-40B4-BE49-F238E27FC236}">
                <a16:creationId xmlns:a16="http://schemas.microsoft.com/office/drawing/2014/main" xmlns="" id="{A43D784E-FB70-4A60-2DB7-750734FAD24B}"/>
              </a:ext>
            </a:extLst>
          </p:cNvPr>
          <p:cNvSpPr txBox="1"/>
          <p:nvPr/>
        </p:nvSpPr>
        <p:spPr>
          <a:xfrm>
            <a:off x="7262191" y="1392924"/>
            <a:ext cx="4717774" cy="3139321"/>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Poppins" pitchFamily="2" charset="77"/>
                <a:cs typeface="Poppins" pitchFamily="2" charset="77"/>
              </a:rPr>
              <a:t>The Figure displays the calorie distribution of Starbucks beverages. The x-axis shows calorie counts ranging from 0 to 500, while the y-axis reflects the number of observations in each range. Most items fall between 100 and 300 calories, peaking in the 200-250 calorie range. The distribution is unimodal, tapering off as calories approach 500.</a:t>
            </a:r>
            <a:endParaRPr lang="en-US" dirty="0"/>
          </a:p>
        </p:txBody>
      </p:sp>
      <p:sp>
        <p:nvSpPr>
          <p:cNvPr id="8" name="TextBox 7">
            <a:extLst>
              <a:ext uri="{FF2B5EF4-FFF2-40B4-BE49-F238E27FC236}">
                <a16:creationId xmlns:a16="http://schemas.microsoft.com/office/drawing/2014/main" xmlns="" id="{4E04EF20-2BA8-5917-7270-73493E49448E}"/>
              </a:ext>
            </a:extLst>
          </p:cNvPr>
          <p:cNvSpPr txBox="1"/>
          <p:nvPr/>
        </p:nvSpPr>
        <p:spPr>
          <a:xfrm>
            <a:off x="7262191" y="654260"/>
            <a:ext cx="4439478" cy="738664"/>
          </a:xfrm>
          <a:prstGeom prst="rect">
            <a:avLst/>
          </a:prstGeom>
          <a:noFill/>
        </p:spPr>
        <p:txBody>
          <a:bodyPr wrap="square" rtlCol="0">
            <a:spAutoFit/>
          </a:bodyPr>
          <a:lstStyle/>
          <a:p>
            <a:r>
              <a:rPr kumimoji="0" lang="en-US" sz="2400" b="1" i="0" u="none" strike="noStrike" kern="1200" cap="none" spc="-5" normalizeH="0" baseline="0" noProof="0" dirty="0">
                <a:ln>
                  <a:noFill/>
                </a:ln>
                <a:solidFill>
                  <a:prstClr val="black"/>
                </a:solidFill>
                <a:effectLst/>
                <a:uLnTx/>
                <a:uFillTx/>
                <a:latin typeface="Poppins" pitchFamily="2" charset="77"/>
                <a:ea typeface="SimSun" panose="02010600030101010101" pitchFamily="2" charset="-122"/>
                <a:cs typeface="Poppins" pitchFamily="2" charset="77"/>
              </a:rPr>
              <a:t>Distribution of Calories</a:t>
            </a:r>
            <a:endParaRPr lang="en-US" sz="1800" dirty="0">
              <a:effectLst/>
              <a:latin typeface="Times New Roman" panose="02020603050405020304" pitchFamily="18" charset="0"/>
              <a:ea typeface="SimSun" panose="02010600030101010101" pitchFamily="2" charset="-122"/>
            </a:endParaRPr>
          </a:p>
          <a:p>
            <a:endParaRPr lang="en-US" dirty="0"/>
          </a:p>
        </p:txBody>
      </p:sp>
      <p:pic>
        <p:nvPicPr>
          <p:cNvPr id="6" name="Picture 5">
            <a:extLst>
              <a:ext uri="{FF2B5EF4-FFF2-40B4-BE49-F238E27FC236}">
                <a16:creationId xmlns:a16="http://schemas.microsoft.com/office/drawing/2014/main" xmlns="" id="{EBBC8BAF-5437-210C-53CB-36FC53F0A134}"/>
              </a:ext>
            </a:extLst>
          </p:cNvPr>
          <p:cNvPicPr>
            <a:picLocks noChangeAspect="1"/>
          </p:cNvPicPr>
          <p:nvPr/>
        </p:nvPicPr>
        <p:blipFill>
          <a:blip r:embed="rId5"/>
          <a:stretch>
            <a:fillRect/>
          </a:stretch>
        </p:blipFill>
        <p:spPr>
          <a:xfrm>
            <a:off x="649779" y="1108646"/>
            <a:ext cx="6214166" cy="4864368"/>
          </a:xfrm>
          <a:prstGeom prst="rect">
            <a:avLst/>
          </a:prstGeom>
        </p:spPr>
      </p:pic>
      <p:pic>
        <p:nvPicPr>
          <p:cNvPr id="7" name="Picture 6">
            <a:extLst>
              <a:ext uri="{FF2B5EF4-FFF2-40B4-BE49-F238E27FC236}">
                <a16:creationId xmlns:a16="http://schemas.microsoft.com/office/drawing/2014/main" xmlns="" id="{A386AE6F-10D9-CD1A-526C-7661D1A038D8}"/>
              </a:ext>
            </a:extLst>
          </p:cNvPr>
          <p:cNvPicPr>
            <a:picLocks noChangeAspect="1"/>
          </p:cNvPicPr>
          <p:nvPr/>
        </p:nvPicPr>
        <p:blipFill>
          <a:blip r:embed="rId6"/>
          <a:stretch>
            <a:fillRect/>
          </a:stretch>
        </p:blipFill>
        <p:spPr>
          <a:xfrm>
            <a:off x="11518071" y="85704"/>
            <a:ext cx="670881" cy="695728"/>
          </a:xfrm>
          <a:prstGeom prst="rect">
            <a:avLst/>
          </a:prstGeom>
        </p:spPr>
      </p:pic>
    </p:spTree>
    <p:extLst>
      <p:ext uri="{BB962C8B-B14F-4D97-AF65-F5344CB8AC3E}">
        <p14:creationId xmlns:p14="http://schemas.microsoft.com/office/powerpoint/2010/main" val="175902470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AFBF7"/>
        </a:solidFill>
        <a:effectLst/>
      </p:bgPr>
    </p:bg>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0" y="0"/>
            <a:ext cx="12188952" cy="85704"/>
          </a:xfrm>
          <a:prstGeom prst="rect">
            <a:avLst/>
          </a:prstGeom>
        </p:spPr>
      </p:pic>
      <p:sp>
        <p:nvSpPr>
          <p:cNvPr id="4" name="TextBox 3">
            <a:extLst>
              <a:ext uri="{FF2B5EF4-FFF2-40B4-BE49-F238E27FC236}">
                <a16:creationId xmlns:a16="http://schemas.microsoft.com/office/drawing/2014/main" xmlns="" id="{A43D784E-FB70-4A60-2DB7-750734FAD24B}"/>
              </a:ext>
            </a:extLst>
          </p:cNvPr>
          <p:cNvSpPr txBox="1"/>
          <p:nvPr/>
        </p:nvSpPr>
        <p:spPr>
          <a:xfrm>
            <a:off x="318053" y="5103674"/>
            <a:ext cx="11661912" cy="923330"/>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Poppins" pitchFamily="2" charset="77"/>
                <a:cs typeface="Poppins" pitchFamily="2" charset="77"/>
              </a:rPr>
              <a:t>The figure shows a scatter plot of Starbucks beverages, highlighting a positive correlation between sugar and caloric content. Most drinks cluster around moderate sugar and calorie levels, while a few outliers have significantly higher values.</a:t>
            </a:r>
            <a:endParaRPr lang="en-US" dirty="0"/>
          </a:p>
        </p:txBody>
      </p:sp>
      <p:sp>
        <p:nvSpPr>
          <p:cNvPr id="8" name="TextBox 7">
            <a:extLst>
              <a:ext uri="{FF2B5EF4-FFF2-40B4-BE49-F238E27FC236}">
                <a16:creationId xmlns:a16="http://schemas.microsoft.com/office/drawing/2014/main" xmlns="" id="{4E04EF20-2BA8-5917-7270-73493E49448E}"/>
              </a:ext>
            </a:extLst>
          </p:cNvPr>
          <p:cNvSpPr txBox="1"/>
          <p:nvPr/>
        </p:nvSpPr>
        <p:spPr>
          <a:xfrm>
            <a:off x="278296" y="603115"/>
            <a:ext cx="4439478" cy="1200329"/>
          </a:xfrm>
          <a:prstGeom prst="rect">
            <a:avLst/>
          </a:prstGeom>
          <a:noFill/>
        </p:spPr>
        <p:txBody>
          <a:bodyPr wrap="square" rtlCol="0">
            <a:spAutoFit/>
          </a:bodyPr>
          <a:lstStyle/>
          <a:p>
            <a:r>
              <a:rPr kumimoji="0" lang="en-US" sz="2400" b="1" i="0" u="none" strike="noStrike" kern="1200" cap="none" spc="-5" normalizeH="0" baseline="0" noProof="0" dirty="0">
                <a:ln>
                  <a:noFill/>
                </a:ln>
                <a:solidFill>
                  <a:prstClr val="black"/>
                </a:solidFill>
                <a:effectLst/>
                <a:uLnTx/>
                <a:uFillTx/>
                <a:latin typeface="Poppins" pitchFamily="2" charset="77"/>
                <a:ea typeface="SimSun" panose="02010600030101010101" pitchFamily="2" charset="-122"/>
                <a:cs typeface="Poppins" pitchFamily="2" charset="77"/>
              </a:rPr>
              <a:t>Relationship between sugar content and calories</a:t>
            </a:r>
          </a:p>
          <a:p>
            <a:r>
              <a:rPr kumimoji="0" lang="en-US" sz="2400" b="1" i="0" u="none" strike="noStrike" kern="1200" cap="none" spc="-5" normalizeH="0" baseline="0" noProof="0" dirty="0">
                <a:ln>
                  <a:noFill/>
                </a:ln>
                <a:solidFill>
                  <a:prstClr val="black"/>
                </a:solidFill>
                <a:effectLst/>
                <a:uLnTx/>
                <a:uFillTx/>
                <a:latin typeface="Poppins" pitchFamily="2" charset="77"/>
                <a:ea typeface="SimSun" panose="02010600030101010101" pitchFamily="2" charset="-122"/>
                <a:cs typeface="Poppins" pitchFamily="2" charset="77"/>
              </a:rPr>
              <a:t> </a:t>
            </a:r>
          </a:p>
        </p:txBody>
      </p:sp>
      <p:pic>
        <p:nvPicPr>
          <p:cNvPr id="3" name="Picture 2">
            <a:extLst>
              <a:ext uri="{FF2B5EF4-FFF2-40B4-BE49-F238E27FC236}">
                <a16:creationId xmlns:a16="http://schemas.microsoft.com/office/drawing/2014/main" xmlns="" id="{AAE05E7A-105F-EA0A-943B-F476ACD206A8}"/>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833803" y="603115"/>
            <a:ext cx="6907977" cy="4151737"/>
          </a:xfrm>
          <a:prstGeom prst="rect">
            <a:avLst/>
          </a:prstGeom>
          <a:noFill/>
          <a:ln>
            <a:noFill/>
          </a:ln>
        </p:spPr>
      </p:pic>
      <p:pic>
        <p:nvPicPr>
          <p:cNvPr id="5" name="Picture 4">
            <a:extLst>
              <a:ext uri="{FF2B5EF4-FFF2-40B4-BE49-F238E27FC236}">
                <a16:creationId xmlns:a16="http://schemas.microsoft.com/office/drawing/2014/main" xmlns="" id="{48449D2E-3FE9-DD10-1025-D42DAAD9C288}"/>
              </a:ext>
            </a:extLst>
          </p:cNvPr>
          <p:cNvPicPr>
            <a:picLocks noChangeAspect="1"/>
          </p:cNvPicPr>
          <p:nvPr/>
        </p:nvPicPr>
        <p:blipFill>
          <a:blip r:embed="rId6"/>
          <a:stretch>
            <a:fillRect/>
          </a:stretch>
        </p:blipFill>
        <p:spPr>
          <a:xfrm>
            <a:off x="11518071" y="85704"/>
            <a:ext cx="670881" cy="695728"/>
          </a:xfrm>
          <a:prstGeom prst="rect">
            <a:avLst/>
          </a:prstGeom>
        </p:spPr>
      </p:pic>
    </p:spTree>
    <p:extLst>
      <p:ext uri="{BB962C8B-B14F-4D97-AF65-F5344CB8AC3E}">
        <p14:creationId xmlns:p14="http://schemas.microsoft.com/office/powerpoint/2010/main" val="170951449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AFBF7"/>
        </a:solidFill>
        <a:effectLst/>
      </p:bgPr>
    </p:bg>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0" y="0"/>
            <a:ext cx="12188952" cy="85704"/>
          </a:xfrm>
          <a:prstGeom prst="rect">
            <a:avLst/>
          </a:prstGeom>
        </p:spPr>
      </p:pic>
      <p:sp>
        <p:nvSpPr>
          <p:cNvPr id="4" name="TextBox 3">
            <a:extLst>
              <a:ext uri="{FF2B5EF4-FFF2-40B4-BE49-F238E27FC236}">
                <a16:creationId xmlns:a16="http://schemas.microsoft.com/office/drawing/2014/main" xmlns="" id="{A43D784E-FB70-4A60-2DB7-750734FAD24B}"/>
              </a:ext>
            </a:extLst>
          </p:cNvPr>
          <p:cNvSpPr txBox="1"/>
          <p:nvPr/>
        </p:nvSpPr>
        <p:spPr>
          <a:xfrm>
            <a:off x="245166" y="2042272"/>
            <a:ext cx="5910469" cy="2585323"/>
          </a:xfrm>
          <a:prstGeom prst="rect">
            <a:avLst/>
          </a:prstGeom>
          <a:noFill/>
        </p:spPr>
        <p:txBody>
          <a:bodyPr wrap="square" rtlCol="0">
            <a:spAutoFit/>
          </a:bodyPr>
          <a:lstStyle/>
          <a:p>
            <a:pPr marL="285750" indent="-285750" algn="just">
              <a:buFont typeface="Arial" panose="020B0604020202020204" pitchFamily="34" charset="0"/>
              <a:buChar char="•"/>
            </a:pPr>
            <a:r>
              <a:rPr lang="en-US" dirty="0">
                <a:latin typeface="Poppins" pitchFamily="2" charset="77"/>
                <a:cs typeface="Poppins" pitchFamily="2" charset="77"/>
              </a:rPr>
              <a:t>The Figure shows a box plot comparing the dietary fiber content across beverage categories. </a:t>
            </a:r>
            <a:r>
              <a:rPr lang="en-US" dirty="0" err="1">
                <a:latin typeface="Poppins" pitchFamily="2" charset="77"/>
                <a:cs typeface="Poppins" pitchFamily="2" charset="77"/>
              </a:rPr>
              <a:t>Tazo</a:t>
            </a:r>
            <a:r>
              <a:rPr lang="en-US" dirty="0">
                <a:latin typeface="Poppins" pitchFamily="2" charset="77"/>
                <a:cs typeface="Poppins" pitchFamily="2" charset="77"/>
              </a:rPr>
              <a:t>® Tea Drinks have the highest median fiber content, while other categories exhibit lower medians with varying distributions and outliers. The central line indicates the median, box edges represent the interquartile range, and whiskers extend to non-outlier points.</a:t>
            </a:r>
            <a:endParaRPr lang="en-US" dirty="0"/>
          </a:p>
        </p:txBody>
      </p:sp>
      <p:sp>
        <p:nvSpPr>
          <p:cNvPr id="8" name="TextBox 7">
            <a:extLst>
              <a:ext uri="{FF2B5EF4-FFF2-40B4-BE49-F238E27FC236}">
                <a16:creationId xmlns:a16="http://schemas.microsoft.com/office/drawing/2014/main" xmlns="" id="{4E04EF20-2BA8-5917-7270-73493E49448E}"/>
              </a:ext>
            </a:extLst>
          </p:cNvPr>
          <p:cNvSpPr txBox="1"/>
          <p:nvPr/>
        </p:nvSpPr>
        <p:spPr>
          <a:xfrm>
            <a:off x="278296" y="780799"/>
            <a:ext cx="4439478" cy="830997"/>
          </a:xfrm>
          <a:prstGeom prst="rect">
            <a:avLst/>
          </a:prstGeom>
          <a:noFill/>
        </p:spPr>
        <p:txBody>
          <a:bodyPr wrap="square" rtlCol="0">
            <a:spAutoFit/>
          </a:bodyPr>
          <a:lstStyle/>
          <a:p>
            <a:r>
              <a:rPr kumimoji="0" lang="en-US" sz="2400" b="1" i="0" u="none" strike="noStrike" kern="1200" cap="none" spc="-5" normalizeH="0" baseline="0" noProof="0" dirty="0">
                <a:ln>
                  <a:noFill/>
                </a:ln>
                <a:solidFill>
                  <a:prstClr val="black"/>
                </a:solidFill>
                <a:effectLst/>
                <a:uLnTx/>
                <a:uFillTx/>
                <a:latin typeface="Poppins" pitchFamily="2" charset="77"/>
                <a:ea typeface="SimSun" panose="02010600030101010101" pitchFamily="2" charset="-122"/>
                <a:cs typeface="Poppins" pitchFamily="2" charset="77"/>
              </a:rPr>
              <a:t>Dietary Fiber Content of Each Beverage Category  </a:t>
            </a:r>
          </a:p>
        </p:txBody>
      </p:sp>
      <p:pic>
        <p:nvPicPr>
          <p:cNvPr id="3" name="Picture 2">
            <a:extLst>
              <a:ext uri="{FF2B5EF4-FFF2-40B4-BE49-F238E27FC236}">
                <a16:creationId xmlns:a16="http://schemas.microsoft.com/office/drawing/2014/main" xmlns="" id="{46FA1272-3E4A-6FE8-8C74-0279C4BC233C}"/>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333078" y="502712"/>
            <a:ext cx="5580626" cy="5387444"/>
          </a:xfrm>
          <a:prstGeom prst="rect">
            <a:avLst/>
          </a:prstGeom>
          <a:noFill/>
          <a:ln>
            <a:noFill/>
          </a:ln>
        </p:spPr>
      </p:pic>
      <p:pic>
        <p:nvPicPr>
          <p:cNvPr id="6" name="Picture 5">
            <a:extLst>
              <a:ext uri="{FF2B5EF4-FFF2-40B4-BE49-F238E27FC236}">
                <a16:creationId xmlns:a16="http://schemas.microsoft.com/office/drawing/2014/main" xmlns="" id="{56EA841F-C2EF-4B88-D482-0673FE4197B2}"/>
              </a:ext>
            </a:extLst>
          </p:cNvPr>
          <p:cNvPicPr>
            <a:picLocks noChangeAspect="1"/>
          </p:cNvPicPr>
          <p:nvPr/>
        </p:nvPicPr>
        <p:blipFill>
          <a:blip r:embed="rId6"/>
          <a:stretch>
            <a:fillRect/>
          </a:stretch>
        </p:blipFill>
        <p:spPr>
          <a:xfrm>
            <a:off x="11521119" y="6162272"/>
            <a:ext cx="670881" cy="695728"/>
          </a:xfrm>
          <a:prstGeom prst="rect">
            <a:avLst/>
          </a:prstGeom>
        </p:spPr>
      </p:pic>
    </p:spTree>
    <p:extLst>
      <p:ext uri="{BB962C8B-B14F-4D97-AF65-F5344CB8AC3E}">
        <p14:creationId xmlns:p14="http://schemas.microsoft.com/office/powerpoint/2010/main" val="40157636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AFBF7"/>
        </a:solidFill>
        <a:effectLst/>
      </p:bgPr>
    </p:bg>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0" y="0"/>
            <a:ext cx="12188952" cy="85704"/>
          </a:xfrm>
          <a:prstGeom prst="rect">
            <a:avLst/>
          </a:prstGeom>
        </p:spPr>
      </p:pic>
      <p:sp>
        <p:nvSpPr>
          <p:cNvPr id="4" name="TextBox 3">
            <a:extLst>
              <a:ext uri="{FF2B5EF4-FFF2-40B4-BE49-F238E27FC236}">
                <a16:creationId xmlns:a16="http://schemas.microsoft.com/office/drawing/2014/main" xmlns="" id="{A43D784E-FB70-4A60-2DB7-750734FAD24B}"/>
              </a:ext>
            </a:extLst>
          </p:cNvPr>
          <p:cNvSpPr txBox="1"/>
          <p:nvPr/>
        </p:nvSpPr>
        <p:spPr>
          <a:xfrm>
            <a:off x="278296" y="2075057"/>
            <a:ext cx="5143331" cy="1754326"/>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Poppins" pitchFamily="2" charset="77"/>
                <a:cs typeface="Poppins" pitchFamily="2" charset="77"/>
              </a:rPr>
              <a:t>The Figure shows a scatter plot of "Calories vs. Sugar Content," revealing a positive correlation between sugar and calorie content in beverages. Higher sugar levels generally correspond to higher calorie values.</a:t>
            </a:r>
            <a:endParaRPr lang="en-US" dirty="0"/>
          </a:p>
        </p:txBody>
      </p:sp>
      <p:sp>
        <p:nvSpPr>
          <p:cNvPr id="8" name="TextBox 7">
            <a:extLst>
              <a:ext uri="{FF2B5EF4-FFF2-40B4-BE49-F238E27FC236}">
                <a16:creationId xmlns:a16="http://schemas.microsoft.com/office/drawing/2014/main" xmlns="" id="{4E04EF20-2BA8-5917-7270-73493E49448E}"/>
              </a:ext>
            </a:extLst>
          </p:cNvPr>
          <p:cNvSpPr txBox="1"/>
          <p:nvPr/>
        </p:nvSpPr>
        <p:spPr>
          <a:xfrm>
            <a:off x="278296" y="780799"/>
            <a:ext cx="4439478" cy="1200329"/>
          </a:xfrm>
          <a:prstGeom prst="rect">
            <a:avLst/>
          </a:prstGeom>
          <a:noFill/>
        </p:spPr>
        <p:txBody>
          <a:bodyPr wrap="square" rtlCol="0">
            <a:spAutoFit/>
          </a:bodyPr>
          <a:lstStyle/>
          <a:p>
            <a:r>
              <a:rPr kumimoji="0" lang="en-US" sz="2400" b="1" i="0" u="none" strike="noStrike" kern="1200" cap="none" spc="-5" normalizeH="0" baseline="0" noProof="0" dirty="0">
                <a:ln>
                  <a:noFill/>
                </a:ln>
                <a:solidFill>
                  <a:prstClr val="black"/>
                </a:solidFill>
                <a:effectLst/>
                <a:uLnTx/>
                <a:uFillTx/>
                <a:latin typeface="Poppins" pitchFamily="2" charset="77"/>
                <a:ea typeface="SimSun" panose="02010600030101010101" pitchFamily="2" charset="-122"/>
                <a:cs typeface="Poppins" pitchFamily="2" charset="77"/>
              </a:rPr>
              <a:t>Relationship between Calories and Sugar Intake</a:t>
            </a:r>
          </a:p>
          <a:p>
            <a:r>
              <a:rPr kumimoji="0" lang="en-US" sz="2400" b="1" i="0" u="none" strike="noStrike" kern="1200" cap="none" spc="-5" normalizeH="0" baseline="0" noProof="0" dirty="0">
                <a:ln>
                  <a:noFill/>
                </a:ln>
                <a:solidFill>
                  <a:prstClr val="black"/>
                </a:solidFill>
                <a:effectLst/>
                <a:uLnTx/>
                <a:uFillTx/>
                <a:latin typeface="Poppins" pitchFamily="2" charset="77"/>
                <a:ea typeface="SimSun" panose="02010600030101010101" pitchFamily="2" charset="-122"/>
                <a:cs typeface="Poppins" pitchFamily="2" charset="77"/>
              </a:rPr>
              <a:t> </a:t>
            </a:r>
          </a:p>
        </p:txBody>
      </p:sp>
      <p:pic>
        <p:nvPicPr>
          <p:cNvPr id="5" name="Picture 4">
            <a:extLst>
              <a:ext uri="{FF2B5EF4-FFF2-40B4-BE49-F238E27FC236}">
                <a16:creationId xmlns:a16="http://schemas.microsoft.com/office/drawing/2014/main" xmlns="" id="{DA51BE1D-DAC9-1866-AFA1-B8C5A59BF757}"/>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461384" y="272519"/>
            <a:ext cx="6518581" cy="4799654"/>
          </a:xfrm>
          <a:prstGeom prst="rect">
            <a:avLst/>
          </a:prstGeom>
          <a:noFill/>
          <a:ln>
            <a:noFill/>
          </a:ln>
        </p:spPr>
      </p:pic>
      <p:pic>
        <p:nvPicPr>
          <p:cNvPr id="6" name="Picture 5">
            <a:extLst>
              <a:ext uri="{FF2B5EF4-FFF2-40B4-BE49-F238E27FC236}">
                <a16:creationId xmlns:a16="http://schemas.microsoft.com/office/drawing/2014/main" xmlns="" id="{2E42E813-2CA2-1331-FD4A-10FC24D0AF66}"/>
              </a:ext>
            </a:extLst>
          </p:cNvPr>
          <p:cNvPicPr>
            <a:picLocks noChangeAspect="1"/>
          </p:cNvPicPr>
          <p:nvPr/>
        </p:nvPicPr>
        <p:blipFill>
          <a:blip r:embed="rId6"/>
          <a:stretch>
            <a:fillRect/>
          </a:stretch>
        </p:blipFill>
        <p:spPr>
          <a:xfrm>
            <a:off x="11518071" y="6162272"/>
            <a:ext cx="670881" cy="695728"/>
          </a:xfrm>
          <a:prstGeom prst="rect">
            <a:avLst/>
          </a:prstGeom>
        </p:spPr>
      </p:pic>
    </p:spTree>
    <p:extLst>
      <p:ext uri="{BB962C8B-B14F-4D97-AF65-F5344CB8AC3E}">
        <p14:creationId xmlns:p14="http://schemas.microsoft.com/office/powerpoint/2010/main" val="402444348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name="Slide 2">
    <p:bg>
      <p:bgPr>
        <a:solidFill>
          <a:srgbClr val="FAFBF7"/>
        </a:solidFill>
        <a:effectLst/>
      </p:bgPr>
    </p:bg>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0" y="0"/>
            <a:ext cx="12188952" cy="85704"/>
          </a:xfrm>
          <a:prstGeom prst="rect">
            <a:avLst/>
          </a:prstGeom>
        </p:spPr>
      </p:pic>
      <p:sp>
        <p:nvSpPr>
          <p:cNvPr id="3" name="Object 2"/>
          <p:cNvSpPr/>
          <p:nvPr/>
        </p:nvSpPr>
        <p:spPr>
          <a:xfrm>
            <a:off x="527290" y="2405021"/>
            <a:ext cx="11154886" cy="2047958"/>
          </a:xfrm>
          <a:prstGeom prst="rect">
            <a:avLst/>
          </a:prstGeom>
          <a:noFill/>
        </p:spPr>
        <p:txBody>
          <a:bodyPr wrap="square" lIns="0" tIns="0" rIns="0" bIns="0" rtlCol="0" anchor="t"/>
          <a:lstStyle/>
          <a:p>
            <a:pPr algn="just">
              <a:lnSpc>
                <a:spcPts val="2016"/>
              </a:lnSpc>
              <a:buNone/>
            </a:pPr>
            <a:r>
              <a:rPr lang="en-US" dirty="0">
                <a:solidFill>
                  <a:srgbClr val="000000">
                    <a:alpha val="80000"/>
                  </a:srgbClr>
                </a:solidFill>
                <a:latin typeface="Poppins" pitchFamily="2" charset="77"/>
                <a:ea typeface="Space Mono" pitchFamily="34" charset="-122"/>
                <a:cs typeface="Poppins" pitchFamily="2" charset="77"/>
              </a:rPr>
              <a:t>Starbucks, being a Seattle-based global leader in the coffee marketplace, has everything from a multi-taste Frappuccinos® to a simple classic espresso and iced selection. With increased awareness of health concerns, there has come an increased demand for transparent information on nutrition, especially in diet-related health issues like obesity and diabetes. Even if Starbucks is providing nutritional information, there is no clarity on how customers can make choices to lead towards better health goals. This presentation highlights the necessity for Starbucks to increase the transparency level, providing exact nutritional analysis to close the understanding gap that can further promote healthier choices for customers.</a:t>
            </a:r>
            <a:endParaRPr lang="en-US" dirty="0">
              <a:latin typeface="Poppins" pitchFamily="2" charset="77"/>
              <a:cs typeface="Poppins" pitchFamily="2" charset="77"/>
            </a:endParaRPr>
          </a:p>
        </p:txBody>
      </p:sp>
      <p:sp>
        <p:nvSpPr>
          <p:cNvPr id="5" name="TextBox 4">
            <a:extLst>
              <a:ext uri="{FF2B5EF4-FFF2-40B4-BE49-F238E27FC236}">
                <a16:creationId xmlns:a16="http://schemas.microsoft.com/office/drawing/2014/main" xmlns="" id="{9E9FE238-330C-CD1A-C0C4-86FD6B7C8AD9}"/>
              </a:ext>
            </a:extLst>
          </p:cNvPr>
          <p:cNvSpPr txBox="1"/>
          <p:nvPr/>
        </p:nvSpPr>
        <p:spPr>
          <a:xfrm>
            <a:off x="-429658" y="930783"/>
            <a:ext cx="12111834" cy="646331"/>
          </a:xfrm>
          <a:prstGeom prst="rect">
            <a:avLst/>
          </a:prstGeom>
          <a:noFill/>
        </p:spPr>
        <p:txBody>
          <a:bodyPr wrap="square">
            <a:spAutoFit/>
          </a:bodyPr>
          <a:lstStyle/>
          <a:p>
            <a:pPr algn="ctr"/>
            <a:r>
              <a:rPr kumimoji="0" lang="en-US" sz="3563" b="1" i="0" u="none" strike="noStrike" kern="0" cap="none" spc="35" normalizeH="0" baseline="0" noProof="0" dirty="0">
                <a:ln>
                  <a:noFill/>
                </a:ln>
                <a:solidFill>
                  <a:srgbClr val="071023"/>
                </a:solidFill>
                <a:effectLst/>
                <a:uLnTx/>
                <a:uFillTx/>
                <a:latin typeface="Poppins" pitchFamily="34" charset="0"/>
                <a:ea typeface="Poppins" pitchFamily="34" charset="-122"/>
                <a:cs typeface="Poppins" pitchFamily="34" charset="-120"/>
              </a:rPr>
              <a:t>INTRODUCTION</a:t>
            </a:r>
            <a:endParaRPr lang="en-US" dirty="0"/>
          </a:p>
        </p:txBody>
      </p:sp>
      <p:pic>
        <p:nvPicPr>
          <p:cNvPr id="6" name="Picture 5">
            <a:extLst>
              <a:ext uri="{FF2B5EF4-FFF2-40B4-BE49-F238E27FC236}">
                <a16:creationId xmlns:a16="http://schemas.microsoft.com/office/drawing/2014/main" xmlns="" id="{48B5F611-1CAC-090A-FEDA-FABE58EC2E57}"/>
              </a:ext>
            </a:extLst>
          </p:cNvPr>
          <p:cNvPicPr>
            <a:picLocks noChangeAspect="1"/>
          </p:cNvPicPr>
          <p:nvPr/>
        </p:nvPicPr>
        <p:blipFill>
          <a:blip r:embed="rId5"/>
          <a:stretch>
            <a:fillRect/>
          </a:stretch>
        </p:blipFill>
        <p:spPr>
          <a:xfrm>
            <a:off x="11518071" y="85704"/>
            <a:ext cx="670881" cy="695728"/>
          </a:xfrm>
          <a:prstGeom prst="rect">
            <a:avLst/>
          </a:prstGeom>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AFBF7"/>
        </a:solidFill>
        <a:effectLst/>
      </p:bgPr>
    </p:bg>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0" y="0"/>
            <a:ext cx="12188952" cy="85704"/>
          </a:xfrm>
          <a:prstGeom prst="rect">
            <a:avLst/>
          </a:prstGeom>
        </p:spPr>
      </p:pic>
      <p:sp>
        <p:nvSpPr>
          <p:cNvPr id="4" name="TextBox 3">
            <a:extLst>
              <a:ext uri="{FF2B5EF4-FFF2-40B4-BE49-F238E27FC236}">
                <a16:creationId xmlns:a16="http://schemas.microsoft.com/office/drawing/2014/main" xmlns="" id="{A43D784E-FB70-4A60-2DB7-750734FAD24B}"/>
              </a:ext>
            </a:extLst>
          </p:cNvPr>
          <p:cNvSpPr txBox="1"/>
          <p:nvPr/>
        </p:nvSpPr>
        <p:spPr>
          <a:xfrm>
            <a:off x="261997" y="2056686"/>
            <a:ext cx="4455777" cy="4801314"/>
          </a:xfrm>
          <a:prstGeom prst="rect">
            <a:avLst/>
          </a:prstGeom>
          <a:noFill/>
        </p:spPr>
        <p:txBody>
          <a:bodyPr wrap="square" rtlCol="0">
            <a:spAutoFit/>
          </a:bodyPr>
          <a:lstStyle/>
          <a:p>
            <a:pPr marL="285750" indent="-285750" algn="just">
              <a:buFont typeface="Arial" panose="020B0604020202020204" pitchFamily="34" charset="0"/>
              <a:buChar char="•"/>
            </a:pPr>
            <a:r>
              <a:rPr lang="en-US" dirty="0">
                <a:latin typeface="Poppins" pitchFamily="2" charset="77"/>
                <a:cs typeface="Poppins" pitchFamily="2" charset="77"/>
              </a:rPr>
              <a:t> The Figure is a pair plot, or scatterplot matrix, illustrating relationships between nutritional elements: calories, total fat, carbohydrates, and protein. Diagonal plots show histograms of individual variables, while off-diagonal plots reveal scatter plots comparing pairs of variables. Notably, a positive relationship between calories and total fat suggests that total fat increases with calorie count. This visualization helps uncover potential relationships and distributions of continuous variables.</a:t>
            </a:r>
          </a:p>
        </p:txBody>
      </p:sp>
      <p:sp>
        <p:nvSpPr>
          <p:cNvPr id="8" name="TextBox 7">
            <a:extLst>
              <a:ext uri="{FF2B5EF4-FFF2-40B4-BE49-F238E27FC236}">
                <a16:creationId xmlns:a16="http://schemas.microsoft.com/office/drawing/2014/main" xmlns="" id="{4E04EF20-2BA8-5917-7270-73493E49448E}"/>
              </a:ext>
            </a:extLst>
          </p:cNvPr>
          <p:cNvSpPr txBox="1"/>
          <p:nvPr/>
        </p:nvSpPr>
        <p:spPr>
          <a:xfrm>
            <a:off x="278296" y="411467"/>
            <a:ext cx="4439478" cy="1569660"/>
          </a:xfrm>
          <a:prstGeom prst="rect">
            <a:avLst/>
          </a:prstGeom>
          <a:noFill/>
        </p:spPr>
        <p:txBody>
          <a:bodyPr wrap="square" rtlCol="0">
            <a:spAutoFit/>
          </a:bodyPr>
          <a:lstStyle/>
          <a:p>
            <a:r>
              <a:rPr kumimoji="0" lang="en-US" sz="2400" b="1" i="0" u="none" strike="noStrike" kern="1200" cap="none" spc="-5" normalizeH="0" baseline="0" noProof="0" dirty="0">
                <a:ln>
                  <a:noFill/>
                </a:ln>
                <a:solidFill>
                  <a:prstClr val="black"/>
                </a:solidFill>
                <a:effectLst/>
                <a:uLnTx/>
                <a:uFillTx/>
                <a:latin typeface="Poppins" pitchFamily="2" charset="77"/>
                <a:ea typeface="SimSun" panose="02010600030101010101" pitchFamily="2" charset="-122"/>
                <a:cs typeface="Poppins" pitchFamily="2" charset="77"/>
              </a:rPr>
              <a:t>Pair Plot Correlational Analysis of Nutritional Metrics: Calorie, Total Fat, Sugar, &amp; Protein </a:t>
            </a:r>
          </a:p>
        </p:txBody>
      </p:sp>
      <p:pic>
        <p:nvPicPr>
          <p:cNvPr id="5" name="Picture 4">
            <a:extLst>
              <a:ext uri="{FF2B5EF4-FFF2-40B4-BE49-F238E27FC236}">
                <a16:creationId xmlns:a16="http://schemas.microsoft.com/office/drawing/2014/main" xmlns="" id="{A8BBD74D-AF13-A4B5-2CAB-35A400234E54}"/>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717774" y="85704"/>
            <a:ext cx="6546574" cy="6546574"/>
          </a:xfrm>
          <a:prstGeom prst="rect">
            <a:avLst/>
          </a:prstGeom>
          <a:noFill/>
          <a:ln>
            <a:noFill/>
          </a:ln>
        </p:spPr>
      </p:pic>
      <p:pic>
        <p:nvPicPr>
          <p:cNvPr id="6" name="Picture 5">
            <a:extLst>
              <a:ext uri="{FF2B5EF4-FFF2-40B4-BE49-F238E27FC236}">
                <a16:creationId xmlns:a16="http://schemas.microsoft.com/office/drawing/2014/main" xmlns="" id="{A889FBE9-9F27-67BC-D620-A8F3A90258D8}"/>
              </a:ext>
            </a:extLst>
          </p:cNvPr>
          <p:cNvPicPr>
            <a:picLocks noChangeAspect="1"/>
          </p:cNvPicPr>
          <p:nvPr/>
        </p:nvPicPr>
        <p:blipFill>
          <a:blip r:embed="rId6"/>
          <a:stretch>
            <a:fillRect/>
          </a:stretch>
        </p:blipFill>
        <p:spPr>
          <a:xfrm>
            <a:off x="11518071" y="85704"/>
            <a:ext cx="670881" cy="695728"/>
          </a:xfrm>
          <a:prstGeom prst="rect">
            <a:avLst/>
          </a:prstGeom>
        </p:spPr>
      </p:pic>
    </p:spTree>
    <p:extLst>
      <p:ext uri="{BB962C8B-B14F-4D97-AF65-F5344CB8AC3E}">
        <p14:creationId xmlns:p14="http://schemas.microsoft.com/office/powerpoint/2010/main" val="366197761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AFBF7"/>
        </a:solidFill>
        <a:effectLst/>
      </p:bgPr>
    </p:bg>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0" y="0"/>
            <a:ext cx="12188952" cy="85704"/>
          </a:xfrm>
          <a:prstGeom prst="rect">
            <a:avLst/>
          </a:prstGeom>
        </p:spPr>
      </p:pic>
      <p:sp>
        <p:nvSpPr>
          <p:cNvPr id="4" name="TextBox 3">
            <a:extLst>
              <a:ext uri="{FF2B5EF4-FFF2-40B4-BE49-F238E27FC236}">
                <a16:creationId xmlns:a16="http://schemas.microsoft.com/office/drawing/2014/main" xmlns="" id="{A43D784E-FB70-4A60-2DB7-750734FAD24B}"/>
              </a:ext>
            </a:extLst>
          </p:cNvPr>
          <p:cNvSpPr txBox="1"/>
          <p:nvPr/>
        </p:nvSpPr>
        <p:spPr>
          <a:xfrm>
            <a:off x="609601" y="5369101"/>
            <a:ext cx="9862666" cy="1200329"/>
          </a:xfrm>
          <a:prstGeom prst="rect">
            <a:avLst/>
          </a:prstGeom>
          <a:noFill/>
        </p:spPr>
        <p:txBody>
          <a:bodyPr wrap="square" rtlCol="0">
            <a:spAutoFit/>
          </a:bodyPr>
          <a:lstStyle/>
          <a:p>
            <a:pPr marL="285750" indent="-285750" algn="just">
              <a:buFont typeface="Arial" panose="020B0604020202020204" pitchFamily="34" charset="0"/>
              <a:buChar char="•"/>
            </a:pPr>
            <a:r>
              <a:rPr lang="en-US" dirty="0">
                <a:latin typeface="Poppins" pitchFamily="2" charset="77"/>
                <a:cs typeface="Poppins" pitchFamily="2" charset="77"/>
              </a:rPr>
              <a:t>The Figure shows the correlation between sugar content (grams) and total carbohydrates (grams) across various beverage categories. The positive correlation between sugar and total carbohydrates is clear, with varying sugar and carbohydrate content both within and between categories.</a:t>
            </a:r>
            <a:endParaRPr lang="en-US" dirty="0"/>
          </a:p>
        </p:txBody>
      </p:sp>
      <p:sp>
        <p:nvSpPr>
          <p:cNvPr id="8" name="TextBox 7">
            <a:extLst>
              <a:ext uri="{FF2B5EF4-FFF2-40B4-BE49-F238E27FC236}">
                <a16:creationId xmlns:a16="http://schemas.microsoft.com/office/drawing/2014/main" xmlns="" id="{4E04EF20-2BA8-5917-7270-73493E49448E}"/>
              </a:ext>
            </a:extLst>
          </p:cNvPr>
          <p:cNvSpPr txBox="1"/>
          <p:nvPr/>
        </p:nvSpPr>
        <p:spPr>
          <a:xfrm>
            <a:off x="0" y="655696"/>
            <a:ext cx="12188952" cy="461665"/>
          </a:xfrm>
          <a:prstGeom prst="rect">
            <a:avLst/>
          </a:prstGeom>
          <a:noFill/>
        </p:spPr>
        <p:txBody>
          <a:bodyPr wrap="square" rtlCol="0">
            <a:spAutoFit/>
          </a:bodyPr>
          <a:lstStyle/>
          <a:p>
            <a:pPr algn="ctr"/>
            <a:r>
              <a:rPr kumimoji="0" lang="en-US" sz="2400" b="1" i="0" u="none" strike="noStrike" kern="1200" cap="none" spc="-5" normalizeH="0" baseline="0" noProof="0" dirty="0">
                <a:ln>
                  <a:noFill/>
                </a:ln>
                <a:solidFill>
                  <a:prstClr val="black"/>
                </a:solidFill>
                <a:effectLst/>
                <a:uLnTx/>
                <a:uFillTx/>
                <a:latin typeface="Poppins" pitchFamily="2" charset="77"/>
                <a:ea typeface="SimSun" panose="02010600030101010101" pitchFamily="2" charset="-122"/>
                <a:cs typeface="Poppins" pitchFamily="2" charset="77"/>
              </a:rPr>
              <a:t>Scatter Plot for Total Carbohydrates vs. Sugars </a:t>
            </a:r>
          </a:p>
        </p:txBody>
      </p:sp>
      <p:pic>
        <p:nvPicPr>
          <p:cNvPr id="10" name="Picture 9">
            <a:extLst>
              <a:ext uri="{FF2B5EF4-FFF2-40B4-BE49-F238E27FC236}">
                <a16:creationId xmlns:a16="http://schemas.microsoft.com/office/drawing/2014/main" xmlns="" id="{EB65C960-5746-4DF3-2BB7-4C2E703397D1}"/>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228534" y="1117361"/>
            <a:ext cx="7731884" cy="3847680"/>
          </a:xfrm>
          <a:prstGeom prst="rect">
            <a:avLst/>
          </a:prstGeom>
          <a:noFill/>
          <a:ln>
            <a:noFill/>
          </a:ln>
        </p:spPr>
      </p:pic>
      <p:pic>
        <p:nvPicPr>
          <p:cNvPr id="11" name="Picture 10">
            <a:extLst>
              <a:ext uri="{FF2B5EF4-FFF2-40B4-BE49-F238E27FC236}">
                <a16:creationId xmlns:a16="http://schemas.microsoft.com/office/drawing/2014/main" xmlns="" id="{5111F6A8-FDDE-365B-125F-BC78B803033C}"/>
              </a:ext>
            </a:extLst>
          </p:cNvPr>
          <p:cNvPicPr>
            <a:picLocks noChangeAspect="1"/>
          </p:cNvPicPr>
          <p:nvPr/>
        </p:nvPicPr>
        <p:blipFill>
          <a:blip r:embed="rId6"/>
          <a:stretch>
            <a:fillRect/>
          </a:stretch>
        </p:blipFill>
        <p:spPr>
          <a:xfrm>
            <a:off x="11518071" y="85704"/>
            <a:ext cx="670881" cy="695728"/>
          </a:xfrm>
          <a:prstGeom prst="rect">
            <a:avLst/>
          </a:prstGeom>
        </p:spPr>
      </p:pic>
    </p:spTree>
    <p:extLst>
      <p:ext uri="{BB962C8B-B14F-4D97-AF65-F5344CB8AC3E}">
        <p14:creationId xmlns:p14="http://schemas.microsoft.com/office/powerpoint/2010/main" val="195056115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AFBF7"/>
        </a:solidFill>
        <a:effectLst/>
      </p:bgPr>
    </p:bg>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0" y="0"/>
            <a:ext cx="12188952" cy="85704"/>
          </a:xfrm>
          <a:prstGeom prst="rect">
            <a:avLst/>
          </a:prstGeom>
        </p:spPr>
      </p:pic>
      <p:sp>
        <p:nvSpPr>
          <p:cNvPr id="4" name="TextBox 3">
            <a:extLst>
              <a:ext uri="{FF2B5EF4-FFF2-40B4-BE49-F238E27FC236}">
                <a16:creationId xmlns:a16="http://schemas.microsoft.com/office/drawing/2014/main" xmlns="" id="{A43D784E-FB70-4A60-2DB7-750734FAD24B}"/>
              </a:ext>
            </a:extLst>
          </p:cNvPr>
          <p:cNvSpPr txBox="1"/>
          <p:nvPr/>
        </p:nvSpPr>
        <p:spPr>
          <a:xfrm>
            <a:off x="7301947" y="1962909"/>
            <a:ext cx="4439477" cy="2862322"/>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Poppins" pitchFamily="2" charset="77"/>
                <a:cs typeface="Poppins" pitchFamily="2" charset="77"/>
              </a:rPr>
              <a:t>The Figure shows a scatter plot titled "Relationship of Calories and Caffeine (mg)," highlighting a weak positive correlation between caffeine (0-400 mg) and calorie count (0-500). The trend line suggests that beverages with higher caffeine might have slightly higher calories, but the correlation is not strong.</a:t>
            </a:r>
          </a:p>
        </p:txBody>
      </p:sp>
      <p:sp>
        <p:nvSpPr>
          <p:cNvPr id="8" name="TextBox 7">
            <a:extLst>
              <a:ext uri="{FF2B5EF4-FFF2-40B4-BE49-F238E27FC236}">
                <a16:creationId xmlns:a16="http://schemas.microsoft.com/office/drawing/2014/main" xmlns="" id="{4E04EF20-2BA8-5917-7270-73493E49448E}"/>
              </a:ext>
            </a:extLst>
          </p:cNvPr>
          <p:cNvSpPr txBox="1"/>
          <p:nvPr/>
        </p:nvSpPr>
        <p:spPr>
          <a:xfrm>
            <a:off x="7301948" y="545784"/>
            <a:ext cx="4439478" cy="1200329"/>
          </a:xfrm>
          <a:prstGeom prst="rect">
            <a:avLst/>
          </a:prstGeom>
          <a:noFill/>
        </p:spPr>
        <p:txBody>
          <a:bodyPr wrap="square" rtlCol="0">
            <a:spAutoFit/>
          </a:bodyPr>
          <a:lstStyle/>
          <a:p>
            <a:r>
              <a:rPr kumimoji="0" lang="en-US" sz="2400" b="1" i="0" u="none" strike="noStrike" kern="1200" cap="none" spc="-5" normalizeH="0" baseline="0" noProof="0" dirty="0">
                <a:ln>
                  <a:noFill/>
                </a:ln>
                <a:solidFill>
                  <a:prstClr val="black"/>
                </a:solidFill>
                <a:effectLst/>
                <a:uLnTx/>
                <a:uFillTx/>
                <a:latin typeface="Poppins" pitchFamily="2" charset="77"/>
                <a:ea typeface="SimSun" panose="02010600030101010101" pitchFamily="2" charset="-122"/>
                <a:cs typeface="Poppins" pitchFamily="2" charset="77"/>
              </a:rPr>
              <a:t>Relationship Relationship of Calories and Caffeine (mg) </a:t>
            </a:r>
          </a:p>
        </p:txBody>
      </p:sp>
      <p:pic>
        <p:nvPicPr>
          <p:cNvPr id="3" name="Picture 2">
            <a:extLst>
              <a:ext uri="{FF2B5EF4-FFF2-40B4-BE49-F238E27FC236}">
                <a16:creationId xmlns:a16="http://schemas.microsoft.com/office/drawing/2014/main" xmlns="" id="{7E20797E-201A-99C7-C33D-CF05740C0C82}"/>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75853" y="1224064"/>
            <a:ext cx="6926094" cy="4340011"/>
          </a:xfrm>
          <a:prstGeom prst="rect">
            <a:avLst/>
          </a:prstGeom>
          <a:noFill/>
          <a:ln>
            <a:noFill/>
          </a:ln>
        </p:spPr>
      </p:pic>
      <p:pic>
        <p:nvPicPr>
          <p:cNvPr id="6" name="Picture 5">
            <a:extLst>
              <a:ext uri="{FF2B5EF4-FFF2-40B4-BE49-F238E27FC236}">
                <a16:creationId xmlns:a16="http://schemas.microsoft.com/office/drawing/2014/main" xmlns="" id="{1110AD7D-1C62-522C-1582-5872EFF22EC8}"/>
              </a:ext>
            </a:extLst>
          </p:cNvPr>
          <p:cNvPicPr>
            <a:picLocks noChangeAspect="1"/>
          </p:cNvPicPr>
          <p:nvPr/>
        </p:nvPicPr>
        <p:blipFill>
          <a:blip r:embed="rId6"/>
          <a:stretch>
            <a:fillRect/>
          </a:stretch>
        </p:blipFill>
        <p:spPr>
          <a:xfrm>
            <a:off x="11521119" y="6115053"/>
            <a:ext cx="670881" cy="695728"/>
          </a:xfrm>
          <a:prstGeom prst="rect">
            <a:avLst/>
          </a:prstGeom>
        </p:spPr>
      </p:pic>
    </p:spTree>
    <p:extLst>
      <p:ext uri="{BB962C8B-B14F-4D97-AF65-F5344CB8AC3E}">
        <p14:creationId xmlns:p14="http://schemas.microsoft.com/office/powerpoint/2010/main" val="68132177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AFBF7"/>
        </a:solidFill>
        <a:effectLst/>
      </p:bgPr>
    </p:bg>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0" y="0"/>
            <a:ext cx="12188952" cy="85704"/>
          </a:xfrm>
          <a:prstGeom prst="rect">
            <a:avLst/>
          </a:prstGeom>
        </p:spPr>
      </p:pic>
      <p:sp>
        <p:nvSpPr>
          <p:cNvPr id="3" name="Object 2"/>
          <p:cNvSpPr/>
          <p:nvPr/>
        </p:nvSpPr>
        <p:spPr>
          <a:xfrm>
            <a:off x="0" y="870409"/>
            <a:ext cx="12188952" cy="478288"/>
          </a:xfrm>
          <a:prstGeom prst="rect">
            <a:avLst/>
          </a:prstGeom>
          <a:noFill/>
        </p:spPr>
        <p:txBody>
          <a:bodyPr wrap="square" lIns="0" tIns="0" rIns="0" bIns="0" rtlCol="0" anchor="t"/>
          <a:lstStyle/>
          <a:p>
            <a:pPr algn="ctr">
              <a:lnSpc>
                <a:spcPts val="3767"/>
              </a:lnSpc>
              <a:buNone/>
            </a:pPr>
            <a:r>
              <a:rPr lang="en-US" sz="3563" b="1" kern="0" spc="35" dirty="0">
                <a:solidFill>
                  <a:srgbClr val="071023"/>
                </a:solidFill>
                <a:latin typeface="Poppins" pitchFamily="34" charset="0"/>
                <a:ea typeface="Poppins" pitchFamily="34" charset="-122"/>
                <a:cs typeface="Poppins" pitchFamily="34" charset="-120"/>
              </a:rPr>
              <a:t>CHALLENGES</a:t>
            </a:r>
            <a:endParaRPr lang="en-US" dirty="0"/>
          </a:p>
        </p:txBody>
      </p:sp>
      <p:sp>
        <p:nvSpPr>
          <p:cNvPr id="4" name="Object 3"/>
          <p:cNvSpPr/>
          <p:nvPr/>
        </p:nvSpPr>
        <p:spPr>
          <a:xfrm>
            <a:off x="761811" y="1779763"/>
            <a:ext cx="10939860" cy="2815943"/>
          </a:xfrm>
          <a:prstGeom prst="rect">
            <a:avLst/>
          </a:prstGeom>
          <a:noFill/>
        </p:spPr>
        <p:txBody>
          <a:bodyPr wrap="square" lIns="0" tIns="0" rIns="0" bIns="0" rtlCol="0" anchor="t"/>
          <a:lstStyle/>
          <a:p>
            <a:pPr>
              <a:lnSpc>
                <a:spcPts val="2016"/>
              </a:lnSpc>
            </a:pPr>
            <a:r>
              <a:rPr lang="en-US" dirty="0">
                <a:solidFill>
                  <a:srgbClr val="000000">
                    <a:alpha val="80000"/>
                  </a:srgbClr>
                </a:solidFill>
                <a:latin typeface="Poppins" pitchFamily="2" charset="77"/>
                <a:ea typeface="Space Mono" pitchFamily="34" charset="-122"/>
                <a:cs typeface="Poppins" pitchFamily="2" charset="77"/>
              </a:rPr>
              <a:t>The analysis of Starbucks' nutritional content faces three challenges:</a:t>
            </a:r>
          </a:p>
          <a:p>
            <a:pPr>
              <a:lnSpc>
                <a:spcPts val="2016"/>
              </a:lnSpc>
            </a:pPr>
            <a:endParaRPr lang="en-US" dirty="0">
              <a:solidFill>
                <a:srgbClr val="000000">
                  <a:alpha val="80000"/>
                </a:srgbClr>
              </a:solidFill>
              <a:latin typeface="Poppins" pitchFamily="2" charset="77"/>
              <a:ea typeface="Space Mono" pitchFamily="34" charset="-122"/>
              <a:cs typeface="Poppins" pitchFamily="2" charset="77"/>
            </a:endParaRPr>
          </a:p>
          <a:p>
            <a:pPr marL="285750" indent="-285750">
              <a:lnSpc>
                <a:spcPts val="2016"/>
              </a:lnSpc>
              <a:buFont typeface="Arial" panose="020B0604020202020204" pitchFamily="34" charset="0"/>
              <a:buChar char="•"/>
            </a:pPr>
            <a:r>
              <a:rPr lang="en-US" dirty="0">
                <a:solidFill>
                  <a:srgbClr val="000000">
                    <a:alpha val="80000"/>
                  </a:srgbClr>
                </a:solidFill>
                <a:latin typeface="Poppins" pitchFamily="2" charset="77"/>
                <a:ea typeface="Space Mono" pitchFamily="34" charset="-122"/>
                <a:cs typeface="Poppins" pitchFamily="2" charset="77"/>
              </a:rPr>
              <a:t>Seasonal items and regional variations may not be fully captured, and outdated data can distort conclusions.</a:t>
            </a:r>
          </a:p>
          <a:p>
            <a:pPr marL="285750" indent="-285750">
              <a:lnSpc>
                <a:spcPts val="2016"/>
              </a:lnSpc>
              <a:buFont typeface="Arial" panose="020B0604020202020204" pitchFamily="34" charset="0"/>
              <a:buChar char="•"/>
            </a:pPr>
            <a:r>
              <a:rPr lang="en-US" dirty="0">
                <a:solidFill>
                  <a:srgbClr val="000000">
                    <a:alpha val="80000"/>
                  </a:srgbClr>
                </a:solidFill>
                <a:latin typeface="Poppins" pitchFamily="2" charset="77"/>
                <a:ea typeface="Space Mono" pitchFamily="34" charset="-122"/>
                <a:cs typeface="Poppins" pitchFamily="2" charset="77"/>
              </a:rPr>
              <a:t>Findings may not be generalizable to other chains due to differing menus and nutritional criteria.</a:t>
            </a:r>
          </a:p>
          <a:p>
            <a:pPr marL="285750" indent="-285750">
              <a:lnSpc>
                <a:spcPts val="2016"/>
              </a:lnSpc>
              <a:buFont typeface="Arial" panose="020B0604020202020204" pitchFamily="34" charset="0"/>
              <a:buChar char="•"/>
            </a:pPr>
            <a:r>
              <a:rPr lang="en-US" dirty="0">
                <a:solidFill>
                  <a:srgbClr val="000000">
                    <a:alpha val="80000"/>
                  </a:srgbClr>
                </a:solidFill>
                <a:latin typeface="Poppins" pitchFamily="2" charset="77"/>
                <a:ea typeface="Space Mono" pitchFamily="34" charset="-122"/>
                <a:cs typeface="Poppins" pitchFamily="2" charset="77"/>
              </a:rPr>
              <a:t>Variations in preparation and toppings can lead to inaccuracies in estimating actual consumption.</a:t>
            </a:r>
          </a:p>
          <a:p>
            <a:pPr>
              <a:lnSpc>
                <a:spcPts val="2016"/>
              </a:lnSpc>
            </a:pPr>
            <a:endParaRPr lang="en-US" dirty="0">
              <a:solidFill>
                <a:srgbClr val="000000">
                  <a:alpha val="80000"/>
                </a:srgbClr>
              </a:solidFill>
              <a:latin typeface="Poppins" pitchFamily="2" charset="77"/>
              <a:ea typeface="Space Mono" pitchFamily="34" charset="-122"/>
              <a:cs typeface="Poppins" pitchFamily="2" charset="77"/>
            </a:endParaRPr>
          </a:p>
        </p:txBody>
      </p:sp>
      <p:pic>
        <p:nvPicPr>
          <p:cNvPr id="5" name="Picture 4">
            <a:extLst>
              <a:ext uri="{FF2B5EF4-FFF2-40B4-BE49-F238E27FC236}">
                <a16:creationId xmlns:a16="http://schemas.microsoft.com/office/drawing/2014/main" xmlns="" id="{FA2E248C-C22B-CF6C-983A-D204F1BE7359}"/>
              </a:ext>
            </a:extLst>
          </p:cNvPr>
          <p:cNvPicPr>
            <a:picLocks noChangeAspect="1"/>
          </p:cNvPicPr>
          <p:nvPr/>
        </p:nvPicPr>
        <p:blipFill>
          <a:blip r:embed="rId5"/>
          <a:stretch>
            <a:fillRect/>
          </a:stretch>
        </p:blipFill>
        <p:spPr>
          <a:xfrm>
            <a:off x="11518071" y="85704"/>
            <a:ext cx="670881" cy="695728"/>
          </a:xfrm>
          <a:prstGeom prst="rect">
            <a:avLst/>
          </a:prstGeom>
        </p:spPr>
      </p:pic>
    </p:spTree>
    <p:extLst>
      <p:ext uri="{BB962C8B-B14F-4D97-AF65-F5344CB8AC3E}">
        <p14:creationId xmlns:p14="http://schemas.microsoft.com/office/powerpoint/2010/main" val="116329630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AFBF7"/>
        </a:solidFill>
        <a:effectLst/>
      </p:bgPr>
    </p:bg>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0" y="0"/>
            <a:ext cx="12188952" cy="85704"/>
          </a:xfrm>
          <a:prstGeom prst="rect">
            <a:avLst/>
          </a:prstGeom>
        </p:spPr>
      </p:pic>
      <p:sp>
        <p:nvSpPr>
          <p:cNvPr id="3" name="Object 2"/>
          <p:cNvSpPr/>
          <p:nvPr/>
        </p:nvSpPr>
        <p:spPr>
          <a:xfrm>
            <a:off x="0" y="802309"/>
            <a:ext cx="12188952" cy="478288"/>
          </a:xfrm>
          <a:prstGeom prst="rect">
            <a:avLst/>
          </a:prstGeom>
          <a:noFill/>
        </p:spPr>
        <p:txBody>
          <a:bodyPr wrap="square" lIns="0" tIns="0" rIns="0" bIns="0" rtlCol="0" anchor="t"/>
          <a:lstStyle/>
          <a:p>
            <a:pPr algn="ctr">
              <a:lnSpc>
                <a:spcPts val="3767"/>
              </a:lnSpc>
              <a:buNone/>
            </a:pPr>
            <a:r>
              <a:rPr lang="en-US" sz="3563" b="1" kern="0" spc="35" dirty="0">
                <a:solidFill>
                  <a:srgbClr val="071023"/>
                </a:solidFill>
                <a:latin typeface="Poppins" pitchFamily="34" charset="0"/>
                <a:ea typeface="Poppins" pitchFamily="34" charset="-122"/>
                <a:cs typeface="Poppins" pitchFamily="34" charset="-120"/>
              </a:rPr>
              <a:t>FUTURE SCOPE</a:t>
            </a:r>
            <a:endParaRPr lang="en-US" dirty="0"/>
          </a:p>
        </p:txBody>
      </p:sp>
      <p:sp>
        <p:nvSpPr>
          <p:cNvPr id="4" name="Object 3"/>
          <p:cNvSpPr/>
          <p:nvPr/>
        </p:nvSpPr>
        <p:spPr>
          <a:xfrm>
            <a:off x="761811" y="1779763"/>
            <a:ext cx="10939860" cy="2815943"/>
          </a:xfrm>
          <a:prstGeom prst="rect">
            <a:avLst/>
          </a:prstGeom>
          <a:noFill/>
        </p:spPr>
        <p:txBody>
          <a:bodyPr wrap="square" lIns="0" tIns="0" rIns="0" bIns="0" rtlCol="0" anchor="t"/>
          <a:lstStyle/>
          <a:p>
            <a:pPr>
              <a:lnSpc>
                <a:spcPts val="2016"/>
              </a:lnSpc>
            </a:pPr>
            <a:r>
              <a:rPr lang="en-US" dirty="0">
                <a:solidFill>
                  <a:srgbClr val="000000">
                    <a:alpha val="80000"/>
                  </a:srgbClr>
                </a:solidFill>
                <a:latin typeface="Poppins" pitchFamily="2" charset="77"/>
                <a:ea typeface="Space Mono" pitchFamily="34" charset="-122"/>
                <a:cs typeface="Poppins" pitchFamily="2" charset="77"/>
              </a:rPr>
              <a:t>Designing interactive digital tools, such as calorie counters linked with menu items, to assist users in customization as per their dietary requirements, increases engagement. The variety of food offerings, such as in vegan, gluten-free, and keto choices, is widened to appeal to customers who are health-conscious. Seasonal menus concentrate on fresh, locally sourced ingredients. A feedback mechanism through surveys or focus groups ensures customer feedback that drives improvement.</a:t>
            </a:r>
          </a:p>
        </p:txBody>
      </p:sp>
      <p:pic>
        <p:nvPicPr>
          <p:cNvPr id="5" name="Picture 4">
            <a:extLst>
              <a:ext uri="{FF2B5EF4-FFF2-40B4-BE49-F238E27FC236}">
                <a16:creationId xmlns:a16="http://schemas.microsoft.com/office/drawing/2014/main" xmlns="" id="{72D00E5A-1F34-F17B-18B8-0962919F1687}"/>
              </a:ext>
            </a:extLst>
          </p:cNvPr>
          <p:cNvPicPr>
            <a:picLocks noChangeAspect="1"/>
          </p:cNvPicPr>
          <p:nvPr/>
        </p:nvPicPr>
        <p:blipFill>
          <a:blip r:embed="rId5"/>
          <a:stretch>
            <a:fillRect/>
          </a:stretch>
        </p:blipFill>
        <p:spPr>
          <a:xfrm>
            <a:off x="11518071" y="85704"/>
            <a:ext cx="670881" cy="695728"/>
          </a:xfrm>
          <a:prstGeom prst="rect">
            <a:avLst/>
          </a:prstGeom>
        </p:spPr>
      </p:pic>
    </p:spTree>
    <p:extLst>
      <p:ext uri="{BB962C8B-B14F-4D97-AF65-F5344CB8AC3E}">
        <p14:creationId xmlns:p14="http://schemas.microsoft.com/office/powerpoint/2010/main" val="248942298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AFBF7"/>
        </a:solidFill>
        <a:effectLst/>
      </p:bgPr>
    </p:bg>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0" y="0"/>
            <a:ext cx="12188952" cy="85704"/>
          </a:xfrm>
          <a:prstGeom prst="rect">
            <a:avLst/>
          </a:prstGeom>
        </p:spPr>
      </p:pic>
      <p:sp>
        <p:nvSpPr>
          <p:cNvPr id="3" name="Object 2"/>
          <p:cNvSpPr/>
          <p:nvPr/>
        </p:nvSpPr>
        <p:spPr>
          <a:xfrm>
            <a:off x="3048" y="693589"/>
            <a:ext cx="12188952" cy="478288"/>
          </a:xfrm>
          <a:prstGeom prst="rect">
            <a:avLst/>
          </a:prstGeom>
          <a:noFill/>
        </p:spPr>
        <p:txBody>
          <a:bodyPr wrap="square" lIns="0" tIns="0" rIns="0" bIns="0" rtlCol="0" anchor="t"/>
          <a:lstStyle/>
          <a:p>
            <a:pPr algn="ctr">
              <a:lnSpc>
                <a:spcPts val="3767"/>
              </a:lnSpc>
              <a:buNone/>
            </a:pPr>
            <a:r>
              <a:rPr lang="en-US" sz="3563" b="1" kern="0" spc="35" dirty="0">
                <a:solidFill>
                  <a:srgbClr val="071023"/>
                </a:solidFill>
                <a:latin typeface="Poppins" pitchFamily="34" charset="0"/>
                <a:ea typeface="Poppins" pitchFamily="34" charset="-122"/>
                <a:cs typeface="Poppins" pitchFamily="34" charset="-120"/>
              </a:rPr>
              <a:t>CONCLUSIONS</a:t>
            </a:r>
            <a:endParaRPr lang="en-US" dirty="0"/>
          </a:p>
        </p:txBody>
      </p:sp>
      <p:sp>
        <p:nvSpPr>
          <p:cNvPr id="4" name="Object 3"/>
          <p:cNvSpPr/>
          <p:nvPr/>
        </p:nvSpPr>
        <p:spPr>
          <a:xfrm>
            <a:off x="761811" y="1779763"/>
            <a:ext cx="10939860" cy="2815943"/>
          </a:xfrm>
          <a:prstGeom prst="rect">
            <a:avLst/>
          </a:prstGeom>
          <a:noFill/>
        </p:spPr>
        <p:txBody>
          <a:bodyPr wrap="square" lIns="0" tIns="0" rIns="0" bIns="0" rtlCol="0" anchor="t"/>
          <a:lstStyle/>
          <a:p>
            <a:pPr>
              <a:lnSpc>
                <a:spcPts val="2016"/>
              </a:lnSpc>
            </a:pPr>
            <a:r>
              <a:rPr lang="en-US" dirty="0">
                <a:solidFill>
                  <a:srgbClr val="000000">
                    <a:alpha val="80000"/>
                  </a:srgbClr>
                </a:solidFill>
                <a:latin typeface="Poppins" pitchFamily="2" charset="77"/>
                <a:ea typeface="Space Mono" pitchFamily="34" charset="-122"/>
                <a:cs typeface="Poppins" pitchFamily="2" charset="77"/>
              </a:rPr>
              <a:t>Visualizations reveal that different beverages contain varying nutrients, with </a:t>
            </a:r>
            <a:r>
              <a:rPr lang="en-US" dirty="0" err="1">
                <a:solidFill>
                  <a:srgbClr val="000000">
                    <a:alpha val="80000"/>
                  </a:srgbClr>
                </a:solidFill>
                <a:latin typeface="Poppins" pitchFamily="2" charset="77"/>
                <a:ea typeface="Space Mono" pitchFamily="34" charset="-122"/>
                <a:cs typeface="Poppins" pitchFamily="2" charset="77"/>
              </a:rPr>
              <a:t>Frappuccinos</a:t>
            </a:r>
            <a:r>
              <a:rPr lang="en-US" dirty="0">
                <a:solidFill>
                  <a:srgbClr val="000000">
                    <a:alpha val="80000"/>
                  </a:srgbClr>
                </a:solidFill>
                <a:latin typeface="Poppins" pitchFamily="2" charset="77"/>
                <a:ea typeface="Space Mono" pitchFamily="34" charset="-122"/>
                <a:cs typeface="Poppins" pitchFamily="2" charset="77"/>
              </a:rPr>
              <a:t>® being higher in sugar and carbs, and </a:t>
            </a:r>
            <a:r>
              <a:rPr lang="en-US" dirty="0" err="1">
                <a:solidFill>
                  <a:srgbClr val="000000">
                    <a:alpha val="80000"/>
                  </a:srgbClr>
                </a:solidFill>
                <a:latin typeface="Poppins" pitchFamily="2" charset="77"/>
                <a:ea typeface="Space Mono" pitchFamily="34" charset="-122"/>
                <a:cs typeface="Poppins" pitchFamily="2" charset="77"/>
              </a:rPr>
              <a:t>Tazo</a:t>
            </a:r>
            <a:r>
              <a:rPr lang="en-US" dirty="0">
                <a:solidFill>
                  <a:srgbClr val="000000">
                    <a:alpha val="80000"/>
                  </a:srgbClr>
                </a:solidFill>
                <a:latin typeface="Poppins" pitchFamily="2" charset="77"/>
                <a:ea typeface="Space Mono" pitchFamily="34" charset="-122"/>
                <a:cs typeface="Poppins" pitchFamily="2" charset="77"/>
              </a:rPr>
              <a:t>® Tea Drinks having more fiber. This helps customers choose drinks based on nutritional value.</a:t>
            </a:r>
          </a:p>
          <a:p>
            <a:pPr>
              <a:lnSpc>
                <a:spcPts val="2016"/>
              </a:lnSpc>
            </a:pPr>
            <a:endParaRPr lang="en-US" dirty="0">
              <a:solidFill>
                <a:srgbClr val="000000">
                  <a:alpha val="80000"/>
                </a:srgbClr>
              </a:solidFill>
              <a:latin typeface="Poppins" pitchFamily="2" charset="77"/>
              <a:ea typeface="Space Mono" pitchFamily="34" charset="-122"/>
              <a:cs typeface="Poppins" pitchFamily="2" charset="77"/>
            </a:endParaRPr>
          </a:p>
          <a:p>
            <a:pPr>
              <a:lnSpc>
                <a:spcPts val="2016"/>
              </a:lnSpc>
            </a:pPr>
            <a:r>
              <a:rPr lang="en-US" dirty="0">
                <a:solidFill>
                  <a:srgbClr val="000000">
                    <a:alpha val="80000"/>
                  </a:srgbClr>
                </a:solidFill>
                <a:latin typeface="Poppins" pitchFamily="2" charset="77"/>
                <a:ea typeface="Space Mono" pitchFamily="34" charset="-122"/>
                <a:cs typeface="Poppins" pitchFamily="2" charset="77"/>
              </a:rPr>
              <a:t>By offering health-focused menu options and interactive nutritional tools, Starbucks enhances its commitment to transparency and health. Implementing robust customer feedback systems will help Starbucks adapt to changing needs, boost consumer confidence, and reinforce its role as a leader in health and wellness.</a:t>
            </a:r>
          </a:p>
        </p:txBody>
      </p:sp>
      <p:pic>
        <p:nvPicPr>
          <p:cNvPr id="5" name="Picture 4">
            <a:extLst>
              <a:ext uri="{FF2B5EF4-FFF2-40B4-BE49-F238E27FC236}">
                <a16:creationId xmlns:a16="http://schemas.microsoft.com/office/drawing/2014/main" xmlns="" id="{49A61278-8A48-3F59-C320-2158E73C8C31}"/>
              </a:ext>
            </a:extLst>
          </p:cNvPr>
          <p:cNvPicPr>
            <a:picLocks noChangeAspect="1"/>
          </p:cNvPicPr>
          <p:nvPr/>
        </p:nvPicPr>
        <p:blipFill>
          <a:blip r:embed="rId5"/>
          <a:stretch>
            <a:fillRect/>
          </a:stretch>
        </p:blipFill>
        <p:spPr>
          <a:xfrm>
            <a:off x="11518071" y="85704"/>
            <a:ext cx="670881" cy="695728"/>
          </a:xfrm>
          <a:prstGeom prst="rect">
            <a:avLst/>
          </a:prstGeom>
        </p:spPr>
      </p:pic>
    </p:spTree>
    <p:extLst>
      <p:ext uri="{BB962C8B-B14F-4D97-AF65-F5344CB8AC3E}">
        <p14:creationId xmlns:p14="http://schemas.microsoft.com/office/powerpoint/2010/main" val="233644118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AFBF7"/>
        </a:solidFill>
        <a:effectLst/>
      </p:bgPr>
    </p:bg>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0" y="0"/>
            <a:ext cx="12188952" cy="85704"/>
          </a:xfrm>
          <a:prstGeom prst="rect">
            <a:avLst/>
          </a:prstGeom>
        </p:spPr>
      </p:pic>
      <p:sp>
        <p:nvSpPr>
          <p:cNvPr id="3" name="Object 2"/>
          <p:cNvSpPr/>
          <p:nvPr/>
        </p:nvSpPr>
        <p:spPr>
          <a:xfrm>
            <a:off x="3048" y="627992"/>
            <a:ext cx="12188952" cy="478288"/>
          </a:xfrm>
          <a:prstGeom prst="rect">
            <a:avLst/>
          </a:prstGeom>
          <a:noFill/>
        </p:spPr>
        <p:txBody>
          <a:bodyPr wrap="square" lIns="0" tIns="0" rIns="0" bIns="0" rtlCol="0" anchor="t"/>
          <a:lstStyle/>
          <a:p>
            <a:pPr algn="ctr">
              <a:lnSpc>
                <a:spcPts val="3767"/>
              </a:lnSpc>
              <a:buNone/>
            </a:pPr>
            <a:r>
              <a:rPr lang="en-US" sz="3563" b="1" kern="0" spc="35" dirty="0">
                <a:solidFill>
                  <a:srgbClr val="071023"/>
                </a:solidFill>
                <a:latin typeface="Poppins" pitchFamily="34" charset="0"/>
                <a:ea typeface="Poppins" pitchFamily="34" charset="-122"/>
                <a:cs typeface="Poppins" pitchFamily="34" charset="-120"/>
              </a:rPr>
              <a:t>REFERENCES</a:t>
            </a:r>
            <a:endParaRPr lang="en-US" dirty="0"/>
          </a:p>
        </p:txBody>
      </p:sp>
      <p:sp>
        <p:nvSpPr>
          <p:cNvPr id="4" name="Object 3"/>
          <p:cNvSpPr/>
          <p:nvPr/>
        </p:nvSpPr>
        <p:spPr>
          <a:xfrm>
            <a:off x="761811" y="1779763"/>
            <a:ext cx="10939860" cy="4510868"/>
          </a:xfrm>
          <a:prstGeom prst="rect">
            <a:avLst/>
          </a:prstGeom>
          <a:noFill/>
        </p:spPr>
        <p:txBody>
          <a:bodyPr wrap="square" lIns="0" tIns="0" rIns="0" bIns="0" rtlCol="0" anchor="t"/>
          <a:lstStyle/>
          <a:p>
            <a:pPr>
              <a:lnSpc>
                <a:spcPts val="2016"/>
              </a:lnSpc>
            </a:pPr>
            <a:r>
              <a:rPr lang="en-US" sz="1100" dirty="0">
                <a:solidFill>
                  <a:srgbClr val="000000">
                    <a:alpha val="80000"/>
                  </a:srgbClr>
                </a:solidFill>
                <a:latin typeface="Poppins" pitchFamily="2" charset="77"/>
                <a:ea typeface="Space Mono" pitchFamily="34" charset="-122"/>
                <a:cs typeface="Poppins" pitchFamily="2" charset="77"/>
              </a:rPr>
              <a:t>[1] C. Huang, T. </a:t>
            </a:r>
            <a:r>
              <a:rPr lang="en-US" sz="1100" dirty="0" err="1">
                <a:solidFill>
                  <a:srgbClr val="000000">
                    <a:alpha val="80000"/>
                  </a:srgbClr>
                </a:solidFill>
                <a:latin typeface="Poppins" pitchFamily="2" charset="77"/>
                <a:ea typeface="Space Mono" pitchFamily="34" charset="-122"/>
                <a:cs typeface="Poppins" pitchFamily="2" charset="77"/>
              </a:rPr>
              <a:t>Dumanovsky</a:t>
            </a:r>
            <a:r>
              <a:rPr lang="en-US" sz="1100" dirty="0">
                <a:solidFill>
                  <a:srgbClr val="000000">
                    <a:alpha val="80000"/>
                  </a:srgbClr>
                </a:solidFill>
                <a:latin typeface="Poppins" pitchFamily="2" charset="77"/>
                <a:ea typeface="Space Mono" pitchFamily="34" charset="-122"/>
                <a:cs typeface="Poppins" pitchFamily="2" charset="77"/>
              </a:rPr>
              <a:t>, L. D. Silver, C. </a:t>
            </a:r>
            <a:r>
              <a:rPr lang="en-US" sz="1100" dirty="0" err="1">
                <a:solidFill>
                  <a:srgbClr val="000000">
                    <a:alpha val="80000"/>
                  </a:srgbClr>
                </a:solidFill>
                <a:latin typeface="Poppins" pitchFamily="2" charset="77"/>
                <a:ea typeface="Space Mono" pitchFamily="34" charset="-122"/>
                <a:cs typeface="Poppins" pitchFamily="2" charset="77"/>
              </a:rPr>
              <a:t>Nonas</a:t>
            </a:r>
            <a:r>
              <a:rPr lang="en-US" sz="1100" dirty="0">
                <a:solidFill>
                  <a:srgbClr val="000000">
                    <a:alpha val="80000"/>
                  </a:srgbClr>
                </a:solidFill>
                <a:latin typeface="Poppins" pitchFamily="2" charset="77"/>
                <a:ea typeface="Space Mono" pitchFamily="34" charset="-122"/>
                <a:cs typeface="Poppins" pitchFamily="2" charset="77"/>
              </a:rPr>
              <a:t>, and M. T. Bassett, “Calories from beverages purchased at 2 major coffee chains in New York City, 2007,” Preventing Chronic Disease, vol. 6, no. 4, p. A118, Oct. 2009, Accessed: Mar. 30, 2024. [Online]. Available: </a:t>
            </a:r>
            <a:r>
              <a:rPr lang="en-US" sz="1100" dirty="0">
                <a:solidFill>
                  <a:srgbClr val="000000">
                    <a:alpha val="80000"/>
                  </a:srgbClr>
                </a:solidFill>
                <a:latin typeface="Poppins" pitchFamily="2" charset="77"/>
                <a:ea typeface="Space Mono" pitchFamily="34" charset="-122"/>
                <a:cs typeface="Poppins" pitchFamily="2" charset="77"/>
                <a:hlinkClick r:id="rId5"/>
              </a:rPr>
              <a:t>https://pubmed.ncbi.nlm.nih.gov/19754994/</a:t>
            </a:r>
            <a:r>
              <a:rPr lang="en-US" sz="1100" dirty="0">
                <a:solidFill>
                  <a:srgbClr val="000000">
                    <a:alpha val="80000"/>
                  </a:srgbClr>
                </a:solidFill>
                <a:latin typeface="Poppins" pitchFamily="2" charset="77"/>
                <a:ea typeface="Space Mono" pitchFamily="34" charset="-122"/>
                <a:cs typeface="Poppins" pitchFamily="2" charset="77"/>
              </a:rPr>
              <a:t>   </a:t>
            </a:r>
            <a:br>
              <a:rPr lang="en-US" sz="1100" dirty="0">
                <a:solidFill>
                  <a:srgbClr val="000000">
                    <a:alpha val="80000"/>
                  </a:srgbClr>
                </a:solidFill>
                <a:latin typeface="Poppins" pitchFamily="2" charset="77"/>
                <a:ea typeface="Space Mono" pitchFamily="34" charset="-122"/>
                <a:cs typeface="Poppins" pitchFamily="2" charset="77"/>
              </a:rPr>
            </a:br>
            <a:endParaRPr lang="en-US" sz="1100" dirty="0">
              <a:solidFill>
                <a:srgbClr val="000000">
                  <a:alpha val="80000"/>
                </a:srgbClr>
              </a:solidFill>
              <a:latin typeface="Poppins" pitchFamily="2" charset="77"/>
              <a:ea typeface="Space Mono" pitchFamily="34" charset="-122"/>
              <a:cs typeface="Poppins" pitchFamily="2" charset="77"/>
            </a:endParaRPr>
          </a:p>
          <a:p>
            <a:pPr>
              <a:lnSpc>
                <a:spcPts val="2016"/>
              </a:lnSpc>
            </a:pPr>
            <a:r>
              <a:rPr lang="en-US" sz="1100" dirty="0">
                <a:solidFill>
                  <a:srgbClr val="000000">
                    <a:alpha val="80000"/>
                  </a:srgbClr>
                </a:solidFill>
                <a:latin typeface="Poppins" pitchFamily="2" charset="77"/>
                <a:ea typeface="Space Mono" pitchFamily="34" charset="-122"/>
                <a:cs typeface="Poppins" pitchFamily="2" charset="77"/>
              </a:rPr>
              <a:t>[2] Bollinger, Bryan, et al. Calorie Posting in Chain Restaurants. 1 Jan. 2010, </a:t>
            </a:r>
            <a:r>
              <a:rPr lang="en-US" sz="1100" dirty="0">
                <a:solidFill>
                  <a:srgbClr val="000000">
                    <a:alpha val="80000"/>
                  </a:srgbClr>
                </a:solidFill>
                <a:latin typeface="Poppins" pitchFamily="2" charset="77"/>
                <a:ea typeface="Space Mono" pitchFamily="34" charset="-122"/>
                <a:cs typeface="Poppins" pitchFamily="2" charset="77"/>
                <a:hlinkClick r:id="rId6"/>
              </a:rPr>
              <a:t>https://doi.org/10.3386/w15648</a:t>
            </a:r>
            <a:r>
              <a:rPr lang="en-US" sz="1100" dirty="0">
                <a:solidFill>
                  <a:srgbClr val="000000">
                    <a:alpha val="80000"/>
                  </a:srgbClr>
                </a:solidFill>
                <a:latin typeface="Poppins" pitchFamily="2" charset="77"/>
                <a:ea typeface="Space Mono" pitchFamily="34" charset="-122"/>
                <a:cs typeface="Poppins" pitchFamily="2" charset="77"/>
              </a:rPr>
              <a:t>  .    Accessed 23 May 2023.  </a:t>
            </a:r>
            <a:br>
              <a:rPr lang="en-US" sz="1100" dirty="0">
                <a:solidFill>
                  <a:srgbClr val="000000">
                    <a:alpha val="80000"/>
                  </a:srgbClr>
                </a:solidFill>
                <a:latin typeface="Poppins" pitchFamily="2" charset="77"/>
                <a:ea typeface="Space Mono" pitchFamily="34" charset="-122"/>
                <a:cs typeface="Poppins" pitchFamily="2" charset="77"/>
              </a:rPr>
            </a:br>
            <a:endParaRPr lang="en-US" sz="1100" dirty="0">
              <a:solidFill>
                <a:srgbClr val="000000">
                  <a:alpha val="80000"/>
                </a:srgbClr>
              </a:solidFill>
              <a:latin typeface="Poppins" pitchFamily="2" charset="77"/>
              <a:ea typeface="Space Mono" pitchFamily="34" charset="-122"/>
              <a:cs typeface="Poppins" pitchFamily="2" charset="77"/>
            </a:endParaRPr>
          </a:p>
          <a:p>
            <a:pPr>
              <a:lnSpc>
                <a:spcPts val="2016"/>
              </a:lnSpc>
            </a:pPr>
            <a:r>
              <a:rPr lang="en-US" sz="1100" dirty="0">
                <a:solidFill>
                  <a:srgbClr val="000000">
                    <a:alpha val="80000"/>
                  </a:srgbClr>
                </a:solidFill>
                <a:latin typeface="Poppins" pitchFamily="2" charset="77"/>
                <a:ea typeface="Space Mono" pitchFamily="34" charset="-122"/>
                <a:cs typeface="Poppins" pitchFamily="2" charset="77"/>
              </a:rPr>
              <a:t>[3] Wu, A. &amp; Mission San Jose High School. (2018). Starbucks Coffee statistical analysis. In Proceedings of the International Conference on Industrial Engineering and </a:t>
            </a:r>
            <a:r>
              <a:rPr lang="en-US" sz="1100" dirty="0" err="1">
                <a:solidFill>
                  <a:srgbClr val="000000">
                    <a:alpha val="80000"/>
                  </a:srgbClr>
                </a:solidFill>
                <a:latin typeface="Poppins" pitchFamily="2" charset="77"/>
                <a:ea typeface="Space Mono" pitchFamily="34" charset="-122"/>
                <a:cs typeface="Poppins" pitchFamily="2" charset="77"/>
              </a:rPr>
              <a:t>OperationsManagement</a:t>
            </a:r>
            <a:r>
              <a:rPr lang="en-US" sz="1100" dirty="0">
                <a:solidFill>
                  <a:srgbClr val="000000">
                    <a:alpha val="80000"/>
                  </a:srgbClr>
                </a:solidFill>
                <a:latin typeface="Poppins" pitchFamily="2" charset="77"/>
                <a:ea typeface="Space Mono" pitchFamily="34" charset="-122"/>
                <a:cs typeface="Poppins" pitchFamily="2" charset="77"/>
              </a:rPr>
              <a:t>. </a:t>
            </a:r>
            <a:r>
              <a:rPr lang="en-US" sz="1100" dirty="0">
                <a:solidFill>
                  <a:srgbClr val="000000">
                    <a:alpha val="80000"/>
                  </a:srgbClr>
                </a:solidFill>
                <a:latin typeface="Poppins" pitchFamily="2" charset="77"/>
                <a:ea typeface="Space Mono" pitchFamily="34" charset="-122"/>
                <a:cs typeface="Poppins" pitchFamily="2" charset="77"/>
                <a:hlinkClick r:id="rId7"/>
              </a:rPr>
              <a:t>https://www.ieomsociety.org/paris2018/papers/424.pdf</a:t>
            </a:r>
            <a:r>
              <a:rPr lang="en-US" sz="1100" dirty="0">
                <a:solidFill>
                  <a:srgbClr val="000000">
                    <a:alpha val="80000"/>
                  </a:srgbClr>
                </a:solidFill>
                <a:latin typeface="Poppins" pitchFamily="2" charset="77"/>
                <a:ea typeface="Space Mono" pitchFamily="34" charset="-122"/>
                <a:cs typeface="Poppins" pitchFamily="2" charset="77"/>
              </a:rPr>
              <a:t>  </a:t>
            </a:r>
            <a:br>
              <a:rPr lang="en-US" sz="1100" dirty="0">
                <a:solidFill>
                  <a:srgbClr val="000000">
                    <a:alpha val="80000"/>
                  </a:srgbClr>
                </a:solidFill>
                <a:latin typeface="Poppins" pitchFamily="2" charset="77"/>
                <a:ea typeface="Space Mono" pitchFamily="34" charset="-122"/>
                <a:cs typeface="Poppins" pitchFamily="2" charset="77"/>
              </a:rPr>
            </a:br>
            <a:endParaRPr lang="en-US" sz="1100" dirty="0">
              <a:solidFill>
                <a:srgbClr val="000000">
                  <a:alpha val="80000"/>
                </a:srgbClr>
              </a:solidFill>
              <a:latin typeface="Poppins" pitchFamily="2" charset="77"/>
              <a:ea typeface="Space Mono" pitchFamily="34" charset="-122"/>
              <a:cs typeface="Poppins" pitchFamily="2" charset="77"/>
            </a:endParaRPr>
          </a:p>
          <a:p>
            <a:pPr>
              <a:lnSpc>
                <a:spcPts val="2016"/>
              </a:lnSpc>
            </a:pPr>
            <a:r>
              <a:rPr lang="en-US" sz="1100" dirty="0">
                <a:solidFill>
                  <a:srgbClr val="000000">
                    <a:alpha val="80000"/>
                  </a:srgbClr>
                </a:solidFill>
                <a:latin typeface="Poppins" pitchFamily="2" charset="77"/>
                <a:ea typeface="Space Mono" pitchFamily="34" charset="-122"/>
                <a:cs typeface="Poppins" pitchFamily="2" charset="77"/>
              </a:rPr>
              <a:t>[4] M. Kim, B. -T. Zhang and J. -S. Lee, "Dynamic and Static Influence Models on Starbucks Networks," 2009 International Conference on Advances in Social Network Analysis and Mining, Athens, Greece, 2009, pp. 344-347, doi:10.1109/ASONAM.2009.50. </a:t>
            </a:r>
            <a:br>
              <a:rPr lang="en-US" sz="1100" dirty="0">
                <a:solidFill>
                  <a:srgbClr val="000000">
                    <a:alpha val="80000"/>
                  </a:srgbClr>
                </a:solidFill>
                <a:latin typeface="Poppins" pitchFamily="2" charset="77"/>
                <a:ea typeface="Space Mono" pitchFamily="34" charset="-122"/>
                <a:cs typeface="Poppins" pitchFamily="2" charset="77"/>
              </a:rPr>
            </a:br>
            <a:endParaRPr lang="en-US" sz="1100" dirty="0">
              <a:solidFill>
                <a:srgbClr val="000000">
                  <a:alpha val="80000"/>
                </a:srgbClr>
              </a:solidFill>
              <a:latin typeface="Poppins" pitchFamily="2" charset="77"/>
              <a:ea typeface="Space Mono" pitchFamily="34" charset="-122"/>
              <a:cs typeface="Poppins" pitchFamily="2" charset="77"/>
            </a:endParaRPr>
          </a:p>
          <a:p>
            <a:pPr>
              <a:lnSpc>
                <a:spcPts val="2016"/>
              </a:lnSpc>
            </a:pPr>
            <a:r>
              <a:rPr lang="en-US" sz="1100" dirty="0">
                <a:solidFill>
                  <a:srgbClr val="000000">
                    <a:alpha val="80000"/>
                  </a:srgbClr>
                </a:solidFill>
                <a:latin typeface="Poppins" pitchFamily="2" charset="77"/>
                <a:ea typeface="Space Mono" pitchFamily="34" charset="-122"/>
                <a:cs typeface="Poppins" pitchFamily="2" charset="77"/>
              </a:rPr>
              <a:t>[5] M. Kim, B. -T. Zhang and J. -S. Lee, "Social Influence Models Based on Starbucks Networks," 2009 International Conference on Computational Aspects of Social Networks, Fontainebleau, France, 2009, pp. 3-9, </a:t>
            </a:r>
            <a:r>
              <a:rPr lang="en-US" sz="1100" dirty="0" err="1">
                <a:solidFill>
                  <a:srgbClr val="000000">
                    <a:alpha val="80000"/>
                  </a:srgbClr>
                </a:solidFill>
                <a:latin typeface="Poppins" pitchFamily="2" charset="77"/>
                <a:ea typeface="Space Mono" pitchFamily="34" charset="-122"/>
                <a:cs typeface="Poppins" pitchFamily="2" charset="77"/>
              </a:rPr>
              <a:t>doi</a:t>
            </a:r>
            <a:r>
              <a:rPr lang="en-US" sz="1100" dirty="0">
                <a:solidFill>
                  <a:srgbClr val="000000">
                    <a:alpha val="80000"/>
                  </a:srgbClr>
                </a:solidFill>
                <a:latin typeface="Poppins" pitchFamily="2" charset="77"/>
                <a:ea typeface="Space Mono" pitchFamily="34" charset="-122"/>
                <a:cs typeface="Poppins" pitchFamily="2" charset="77"/>
              </a:rPr>
              <a:t>: 10.1109/CASoN.2009.26.</a:t>
            </a:r>
            <a:br>
              <a:rPr lang="en-US" sz="1100" dirty="0">
                <a:solidFill>
                  <a:srgbClr val="000000">
                    <a:alpha val="80000"/>
                  </a:srgbClr>
                </a:solidFill>
                <a:latin typeface="Poppins" pitchFamily="2" charset="77"/>
                <a:ea typeface="Space Mono" pitchFamily="34" charset="-122"/>
                <a:cs typeface="Poppins" pitchFamily="2" charset="77"/>
              </a:rPr>
            </a:br>
            <a:endParaRPr lang="en-US" sz="1100" dirty="0">
              <a:solidFill>
                <a:srgbClr val="000000">
                  <a:alpha val="80000"/>
                </a:srgbClr>
              </a:solidFill>
              <a:latin typeface="Poppins" pitchFamily="2" charset="77"/>
              <a:ea typeface="Space Mono" pitchFamily="34" charset="-122"/>
              <a:cs typeface="Poppins" pitchFamily="2" charset="77"/>
            </a:endParaRPr>
          </a:p>
          <a:p>
            <a:pPr>
              <a:lnSpc>
                <a:spcPts val="2016"/>
              </a:lnSpc>
            </a:pPr>
            <a:r>
              <a:rPr lang="en-US" sz="1100" dirty="0">
                <a:solidFill>
                  <a:srgbClr val="000000">
                    <a:alpha val="80000"/>
                  </a:srgbClr>
                </a:solidFill>
                <a:latin typeface="Poppins" pitchFamily="2" charset="77"/>
                <a:ea typeface="Space Mono" pitchFamily="34" charset="-122"/>
                <a:cs typeface="Poppins" pitchFamily="2" charset="77"/>
              </a:rPr>
              <a:t>[6] R. </a:t>
            </a:r>
            <a:r>
              <a:rPr lang="en-US" sz="1100" dirty="0" err="1">
                <a:solidFill>
                  <a:srgbClr val="000000">
                    <a:alpha val="80000"/>
                  </a:srgbClr>
                </a:solidFill>
                <a:latin typeface="Poppins" pitchFamily="2" charset="77"/>
                <a:ea typeface="Space Mono" pitchFamily="34" charset="-122"/>
                <a:cs typeface="Poppins" pitchFamily="2" charset="77"/>
              </a:rPr>
              <a:t>Sarki</a:t>
            </a:r>
            <a:r>
              <a:rPr lang="en-US" sz="1100" dirty="0">
                <a:solidFill>
                  <a:srgbClr val="000000">
                    <a:alpha val="80000"/>
                  </a:srgbClr>
                </a:solidFill>
                <a:latin typeface="Poppins" pitchFamily="2" charset="77"/>
                <a:ea typeface="Space Mono" pitchFamily="34" charset="-122"/>
                <a:cs typeface="Poppins" pitchFamily="2" charset="77"/>
              </a:rPr>
              <a:t> and Y. -M. Kwon, "Towards buying experience with things: Experimental study @Starbucks," 2015 17th International Conference on Advanced Communication Technology (ICACT), PyeongChang, Korea (South), 2015, pp. 267-270, </a:t>
            </a:r>
            <a:r>
              <a:rPr lang="en-US" sz="1100" dirty="0" err="1">
                <a:solidFill>
                  <a:srgbClr val="000000">
                    <a:alpha val="80000"/>
                  </a:srgbClr>
                </a:solidFill>
                <a:latin typeface="Poppins" pitchFamily="2" charset="77"/>
                <a:ea typeface="Space Mono" pitchFamily="34" charset="-122"/>
                <a:cs typeface="Poppins" pitchFamily="2" charset="77"/>
              </a:rPr>
              <a:t>doi</a:t>
            </a:r>
            <a:r>
              <a:rPr lang="en-US" sz="1100" dirty="0">
                <a:solidFill>
                  <a:srgbClr val="000000">
                    <a:alpha val="80000"/>
                  </a:srgbClr>
                </a:solidFill>
                <a:latin typeface="Poppins" pitchFamily="2" charset="77"/>
                <a:ea typeface="Space Mono" pitchFamily="34" charset="-122"/>
                <a:cs typeface="Poppins" pitchFamily="2" charset="77"/>
              </a:rPr>
              <a:t>: 10.1109/ICACT.2015.7224800.  </a:t>
            </a:r>
            <a:br>
              <a:rPr lang="en-US" sz="1100" dirty="0">
                <a:solidFill>
                  <a:srgbClr val="000000">
                    <a:alpha val="80000"/>
                  </a:srgbClr>
                </a:solidFill>
                <a:latin typeface="Poppins" pitchFamily="2" charset="77"/>
                <a:ea typeface="Space Mono" pitchFamily="34" charset="-122"/>
                <a:cs typeface="Poppins" pitchFamily="2" charset="77"/>
              </a:rPr>
            </a:br>
            <a:endParaRPr lang="en-US" sz="1100" dirty="0">
              <a:solidFill>
                <a:srgbClr val="000000">
                  <a:alpha val="80000"/>
                </a:srgbClr>
              </a:solidFill>
              <a:latin typeface="Poppins" pitchFamily="2" charset="77"/>
              <a:ea typeface="Space Mono" pitchFamily="34" charset="-122"/>
              <a:cs typeface="Poppins" pitchFamily="2" charset="77"/>
            </a:endParaRPr>
          </a:p>
        </p:txBody>
      </p:sp>
      <p:pic>
        <p:nvPicPr>
          <p:cNvPr id="5" name="Picture 4">
            <a:extLst>
              <a:ext uri="{FF2B5EF4-FFF2-40B4-BE49-F238E27FC236}">
                <a16:creationId xmlns:a16="http://schemas.microsoft.com/office/drawing/2014/main" xmlns="" id="{BF067051-FB4C-DED6-D922-9766DF5E956C}"/>
              </a:ext>
            </a:extLst>
          </p:cNvPr>
          <p:cNvPicPr>
            <a:picLocks noChangeAspect="1"/>
          </p:cNvPicPr>
          <p:nvPr/>
        </p:nvPicPr>
        <p:blipFill>
          <a:blip r:embed="rId8"/>
          <a:stretch>
            <a:fillRect/>
          </a:stretch>
        </p:blipFill>
        <p:spPr>
          <a:xfrm>
            <a:off x="11518071" y="85704"/>
            <a:ext cx="670881" cy="695728"/>
          </a:xfrm>
          <a:prstGeom prst="rect">
            <a:avLst/>
          </a:prstGeom>
        </p:spPr>
      </p:pic>
    </p:spTree>
    <p:extLst>
      <p:ext uri="{BB962C8B-B14F-4D97-AF65-F5344CB8AC3E}">
        <p14:creationId xmlns:p14="http://schemas.microsoft.com/office/powerpoint/2010/main" val="214795723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AFBF7"/>
        </a:solidFill>
        <a:effectLst/>
      </p:bgPr>
    </p:bg>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0" y="0"/>
            <a:ext cx="12188952" cy="85704"/>
          </a:xfrm>
          <a:prstGeom prst="rect">
            <a:avLst/>
          </a:prstGeom>
        </p:spPr>
      </p:pic>
      <p:sp>
        <p:nvSpPr>
          <p:cNvPr id="4" name="Object 3"/>
          <p:cNvSpPr/>
          <p:nvPr/>
        </p:nvSpPr>
        <p:spPr>
          <a:xfrm>
            <a:off x="761811" y="1779763"/>
            <a:ext cx="10939860" cy="2815943"/>
          </a:xfrm>
          <a:prstGeom prst="rect">
            <a:avLst/>
          </a:prstGeom>
          <a:noFill/>
        </p:spPr>
        <p:txBody>
          <a:bodyPr wrap="square" lIns="0" tIns="0" rIns="0" bIns="0" rtlCol="0" anchor="t"/>
          <a:lstStyle/>
          <a:p>
            <a:pPr>
              <a:lnSpc>
                <a:spcPts val="2016"/>
              </a:lnSpc>
            </a:pPr>
            <a:endParaRPr lang="en-US" sz="1100" dirty="0">
              <a:solidFill>
                <a:srgbClr val="000000">
                  <a:alpha val="80000"/>
                </a:srgbClr>
              </a:solidFill>
              <a:latin typeface="Poppins" pitchFamily="2" charset="77"/>
              <a:ea typeface="Space Mono" pitchFamily="34" charset="-122"/>
              <a:cs typeface="Poppins" pitchFamily="2" charset="77"/>
            </a:endParaRPr>
          </a:p>
        </p:txBody>
      </p:sp>
      <p:sp>
        <p:nvSpPr>
          <p:cNvPr id="7" name="TextBox 6">
            <a:extLst>
              <a:ext uri="{FF2B5EF4-FFF2-40B4-BE49-F238E27FC236}">
                <a16:creationId xmlns:a16="http://schemas.microsoft.com/office/drawing/2014/main" xmlns="" id="{6A76EEB9-E017-F8E0-DF3A-267F44EADEC0}"/>
              </a:ext>
            </a:extLst>
          </p:cNvPr>
          <p:cNvSpPr txBox="1"/>
          <p:nvPr/>
        </p:nvSpPr>
        <p:spPr>
          <a:xfrm>
            <a:off x="1090671" y="349351"/>
            <a:ext cx="10611000" cy="5878532"/>
          </a:xfrm>
          <a:prstGeom prst="rect">
            <a:avLst/>
          </a:prstGeom>
          <a:noFill/>
        </p:spPr>
        <p:txBody>
          <a:bodyPr wrap="square" rtlCol="0">
            <a:spAutoFit/>
          </a:bodyPr>
          <a:lstStyle/>
          <a:p>
            <a:pPr marL="0" marR="0" algn="l">
              <a:lnSpc>
                <a:spcPct val="107000"/>
              </a:lnSpc>
              <a:spcBef>
                <a:spcPts val="0"/>
              </a:spcBef>
              <a:spcAft>
                <a:spcPts val="885"/>
              </a:spcAft>
            </a:pPr>
            <a:r>
              <a:rPr lang="en-US" sz="1100" dirty="0">
                <a:effectLst/>
                <a:latin typeface="Poppins" pitchFamily="2" charset="77"/>
                <a:ea typeface="SimSun" panose="02010600030101010101" pitchFamily="2" charset="-122"/>
                <a:cs typeface="Poppins" pitchFamily="2" charset="77"/>
              </a:rPr>
              <a:t>[7] Han, X., Ren, J., Caloric Restriction and Heart Function: Is There a Sensible Link?, NCBI, Available: </a:t>
            </a:r>
            <a:r>
              <a:rPr lang="en-US" sz="1100" u="sng" dirty="0">
                <a:solidFill>
                  <a:srgbClr val="0563C1"/>
                </a:solidFill>
                <a:effectLst/>
                <a:latin typeface="Poppins" pitchFamily="2" charset="77"/>
                <a:ea typeface="SimSun" panose="02010600030101010101" pitchFamily="2" charset="-122"/>
                <a:cs typeface="Poppins" pitchFamily="2" charset="77"/>
                <a:hlinkClick r:id="rId5"/>
              </a:rPr>
              <a:t>https://ww.ncbi.nlmnih.gov/pmc/articles/PMC4002317/</a:t>
            </a:r>
            <a:r>
              <a:rPr lang="en-US" sz="1100" dirty="0">
                <a:effectLst/>
                <a:latin typeface="Poppins" pitchFamily="2" charset="77"/>
                <a:ea typeface="SimSun" panose="02010600030101010101" pitchFamily="2" charset="-122"/>
                <a:cs typeface="Poppins" pitchFamily="2" charset="77"/>
              </a:rPr>
              <a:t> </a:t>
            </a:r>
            <a:br>
              <a:rPr lang="en-US" sz="1100" dirty="0">
                <a:effectLst/>
                <a:latin typeface="Poppins" pitchFamily="2" charset="77"/>
                <a:ea typeface="SimSun" panose="02010600030101010101" pitchFamily="2" charset="-122"/>
                <a:cs typeface="Poppins" pitchFamily="2" charset="77"/>
              </a:rPr>
            </a:br>
            <a:endParaRPr lang="en-US" sz="1100" dirty="0">
              <a:effectLst/>
              <a:latin typeface="Poppins" pitchFamily="2" charset="77"/>
              <a:ea typeface="SimSun" panose="02010600030101010101" pitchFamily="2" charset="-122"/>
              <a:cs typeface="Poppins" pitchFamily="2" charset="77"/>
            </a:endParaRPr>
          </a:p>
          <a:p>
            <a:pPr marL="0" marR="0" algn="just">
              <a:lnSpc>
                <a:spcPct val="107000"/>
              </a:lnSpc>
              <a:spcBef>
                <a:spcPts val="0"/>
              </a:spcBef>
              <a:spcAft>
                <a:spcPts val="885"/>
              </a:spcAft>
            </a:pPr>
            <a:r>
              <a:rPr lang="en-US" sz="1100" dirty="0">
                <a:effectLst/>
                <a:latin typeface="Poppins" pitchFamily="2" charset="77"/>
                <a:ea typeface="SimSun" panose="02010600030101010101" pitchFamily="2" charset="-122"/>
                <a:cs typeface="Poppins" pitchFamily="2" charset="77"/>
              </a:rPr>
              <a:t>[8] </a:t>
            </a:r>
            <a:r>
              <a:rPr lang="en-US" sz="1100" dirty="0" err="1">
                <a:effectLst/>
                <a:latin typeface="Poppins" pitchFamily="2" charset="77"/>
                <a:ea typeface="SimSun" panose="02010600030101010101" pitchFamily="2" charset="-122"/>
                <a:cs typeface="Poppins" pitchFamily="2" charset="77"/>
              </a:rPr>
              <a:t>Jephcote</a:t>
            </a:r>
            <a:r>
              <a:rPr lang="en-US" sz="1100" dirty="0">
                <a:effectLst/>
                <a:latin typeface="Poppins" pitchFamily="2" charset="77"/>
                <a:ea typeface="SimSun" panose="02010600030101010101" pitchFamily="2" charset="-122"/>
                <a:cs typeface="Poppins" pitchFamily="2" charset="77"/>
              </a:rPr>
              <a:t>, B., The More Carbs You Eat, the Higher the Risk of Heart Disease, </a:t>
            </a:r>
            <a:r>
              <a:rPr lang="en-US" sz="1100" dirty="0" err="1">
                <a:effectLst/>
                <a:latin typeface="Poppins" pitchFamily="2" charset="77"/>
                <a:ea typeface="SimSun" panose="02010600030101010101" pitchFamily="2" charset="-122"/>
                <a:cs typeface="Poppins" pitchFamily="2" charset="77"/>
              </a:rPr>
              <a:t>Diabetes.co</a:t>
            </a:r>
            <a:r>
              <a:rPr lang="en-US" sz="1100" dirty="0">
                <a:effectLst/>
                <a:latin typeface="Poppins" pitchFamily="2" charset="77"/>
                <a:ea typeface="SimSun" panose="02010600030101010101" pitchFamily="2" charset="-122"/>
                <a:cs typeface="Poppins" pitchFamily="2" charset="77"/>
              </a:rPr>
              <a:t>, Available: </a:t>
            </a:r>
            <a:r>
              <a:rPr lang="en-US" sz="1100" u="sng" dirty="0">
                <a:solidFill>
                  <a:srgbClr val="0563C1"/>
                </a:solidFill>
                <a:effectLst/>
                <a:latin typeface="Poppins" pitchFamily="2" charset="77"/>
                <a:ea typeface="SimSun" panose="02010600030101010101" pitchFamily="2" charset="-122"/>
                <a:cs typeface="Poppins" pitchFamily="2" charset="77"/>
                <a:hlinkClick r:id="rId6"/>
              </a:rPr>
              <a:t>https://www.diabetes.co.uk/in-depth/carbs-higher-risk-heart-disease-states-leading-cardiologist-dr-salimyusuf/</a:t>
            </a:r>
            <a:r>
              <a:rPr lang="en-US" sz="1100" dirty="0">
                <a:effectLst/>
                <a:latin typeface="Poppins" pitchFamily="2" charset="77"/>
                <a:ea typeface="SimSun" panose="02010600030101010101" pitchFamily="2" charset="-122"/>
                <a:cs typeface="Poppins" pitchFamily="2" charset="77"/>
              </a:rPr>
              <a:t>   February 20, 2017.</a:t>
            </a:r>
          </a:p>
          <a:p>
            <a:pPr marL="0" marR="0" algn="just">
              <a:lnSpc>
                <a:spcPct val="107000"/>
              </a:lnSpc>
              <a:spcBef>
                <a:spcPts val="0"/>
              </a:spcBef>
              <a:spcAft>
                <a:spcPts val="885"/>
              </a:spcAft>
            </a:pPr>
            <a:r>
              <a:rPr lang="en-US" sz="1100" dirty="0">
                <a:effectLst/>
                <a:latin typeface="Poppins" pitchFamily="2" charset="77"/>
                <a:ea typeface="SimSun" panose="02010600030101010101" pitchFamily="2" charset="-122"/>
                <a:cs typeface="Poppins" pitchFamily="2" charset="77"/>
              </a:rPr>
              <a:t>[9] </a:t>
            </a:r>
            <a:r>
              <a:rPr lang="en-US" sz="1100" dirty="0" err="1">
                <a:effectLst/>
                <a:latin typeface="Poppins" pitchFamily="2" charset="77"/>
                <a:ea typeface="SimSun" panose="02010600030101010101" pitchFamily="2" charset="-122"/>
                <a:cs typeface="Poppins" pitchFamily="2" charset="77"/>
              </a:rPr>
              <a:t>Shmerling</a:t>
            </a:r>
            <a:r>
              <a:rPr lang="en-US" sz="1100" dirty="0">
                <a:effectLst/>
                <a:latin typeface="Poppins" pitchFamily="2" charset="77"/>
                <a:ea typeface="SimSun" panose="02010600030101010101" pitchFamily="2" charset="-122"/>
                <a:cs typeface="Poppins" pitchFamily="2" charset="77"/>
              </a:rPr>
              <a:t>, R., Sodium Studies Blur the Picture on What is Heart Healthy, Harvard Health Publishing, Available: </a:t>
            </a:r>
            <a:r>
              <a:rPr lang="en-US" sz="1100" u="sng" dirty="0">
                <a:solidFill>
                  <a:srgbClr val="0563C1"/>
                </a:solidFill>
                <a:effectLst/>
                <a:latin typeface="Poppins" pitchFamily="2" charset="77"/>
                <a:ea typeface="SimSun" panose="02010600030101010101" pitchFamily="2" charset="-122"/>
                <a:cs typeface="Poppins" pitchFamily="2" charset="77"/>
                <a:hlinkClick r:id="rId7"/>
              </a:rPr>
              <a:t>https://www.health.harvard.edu/blog/sodium-studies-blur-picture-heart-healthy-20140815736</a:t>
            </a:r>
            <a:r>
              <a:rPr lang="en-US" sz="1100" dirty="0">
                <a:effectLst/>
                <a:latin typeface="Poppins" pitchFamily="2" charset="77"/>
                <a:ea typeface="SimSun" panose="02010600030101010101" pitchFamily="2" charset="-122"/>
                <a:cs typeface="Poppins" pitchFamily="2" charset="77"/>
              </a:rPr>
              <a:t> August15,2014.</a:t>
            </a:r>
            <a:br>
              <a:rPr lang="en-US" sz="1100" dirty="0">
                <a:effectLst/>
                <a:latin typeface="Poppins" pitchFamily="2" charset="77"/>
                <a:ea typeface="SimSun" panose="02010600030101010101" pitchFamily="2" charset="-122"/>
                <a:cs typeface="Poppins" pitchFamily="2" charset="77"/>
              </a:rPr>
            </a:br>
            <a:r>
              <a:rPr lang="en-US" sz="1100" dirty="0">
                <a:effectLst/>
                <a:latin typeface="Poppins" pitchFamily="2" charset="77"/>
                <a:ea typeface="SimSun" panose="02010600030101010101" pitchFamily="2" charset="-122"/>
                <a:cs typeface="Poppins" pitchFamily="2" charset="77"/>
              </a:rPr>
              <a:t/>
            </a:r>
            <a:br>
              <a:rPr lang="en-US" sz="1100" dirty="0">
                <a:effectLst/>
                <a:latin typeface="Poppins" pitchFamily="2" charset="77"/>
                <a:ea typeface="SimSun" panose="02010600030101010101" pitchFamily="2" charset="-122"/>
                <a:cs typeface="Poppins" pitchFamily="2" charset="77"/>
              </a:rPr>
            </a:br>
            <a:r>
              <a:rPr lang="en-US" sz="1100" dirty="0">
                <a:effectLst/>
                <a:latin typeface="Poppins" pitchFamily="2" charset="77"/>
                <a:ea typeface="SimSun" panose="02010600030101010101" pitchFamily="2" charset="-122"/>
                <a:cs typeface="Poppins" pitchFamily="2" charset="77"/>
              </a:rPr>
              <a:t>[10] Three to Four Cups of Coffee a Day Linked to Longer </a:t>
            </a:r>
            <a:r>
              <a:rPr lang="en-US" sz="1100" dirty="0" err="1">
                <a:effectLst/>
                <a:latin typeface="Poppins" pitchFamily="2" charset="77"/>
                <a:ea typeface="SimSun" panose="02010600030101010101" pitchFamily="2" charset="-122"/>
                <a:cs typeface="Poppins" pitchFamily="2" charset="77"/>
              </a:rPr>
              <a:t>Life,ScienceDaily</a:t>
            </a:r>
            <a:r>
              <a:rPr lang="en-US" sz="1100" dirty="0">
                <a:effectLst/>
                <a:latin typeface="Poppins" pitchFamily="2" charset="77"/>
                <a:ea typeface="SimSun" panose="02010600030101010101" pitchFamily="2" charset="-122"/>
                <a:cs typeface="Poppins" pitchFamily="2" charset="77"/>
              </a:rPr>
              <a:t>,  Available  </a:t>
            </a:r>
            <a:r>
              <a:rPr lang="en-US" sz="1100" u="sng" dirty="0">
                <a:solidFill>
                  <a:srgbClr val="0563C1"/>
                </a:solidFill>
                <a:effectLst/>
                <a:latin typeface="Poppins" pitchFamily="2" charset="77"/>
                <a:ea typeface="SimSun" panose="02010600030101010101" pitchFamily="2" charset="-122"/>
                <a:cs typeface="Poppins" pitchFamily="2" charset="77"/>
                <a:hlinkClick r:id="rId8"/>
              </a:rPr>
              <a:t>https://www.sciencedaily.com/releases/2017/11/171122190659.html</a:t>
            </a:r>
            <a:r>
              <a:rPr lang="en-US" sz="1100" dirty="0">
                <a:effectLst/>
                <a:latin typeface="Poppins" pitchFamily="2" charset="77"/>
                <a:ea typeface="SimSun" panose="02010600030101010101" pitchFamily="2" charset="-122"/>
                <a:cs typeface="Poppins" pitchFamily="2" charset="77"/>
              </a:rPr>
              <a:t>  November 22, 2017.</a:t>
            </a:r>
          </a:p>
          <a:p>
            <a:pPr marL="0" marR="0" algn="just">
              <a:lnSpc>
                <a:spcPct val="107000"/>
              </a:lnSpc>
              <a:spcBef>
                <a:spcPts val="0"/>
              </a:spcBef>
              <a:spcAft>
                <a:spcPts val="885"/>
              </a:spcAft>
            </a:pPr>
            <a:r>
              <a:rPr lang="en-US" sz="1100" dirty="0">
                <a:effectLst/>
                <a:latin typeface="Poppins" pitchFamily="2" charset="77"/>
                <a:ea typeface="SimSun" panose="02010600030101010101" pitchFamily="2" charset="-122"/>
                <a:cs typeface="Poppins" pitchFamily="2" charset="77"/>
              </a:rPr>
              <a:t> [11]  C. Huang, T. </a:t>
            </a:r>
            <a:r>
              <a:rPr lang="en-US" sz="1100" dirty="0" err="1">
                <a:effectLst/>
                <a:latin typeface="Poppins" pitchFamily="2" charset="77"/>
                <a:ea typeface="SimSun" panose="02010600030101010101" pitchFamily="2" charset="-122"/>
                <a:cs typeface="Poppins" pitchFamily="2" charset="77"/>
              </a:rPr>
              <a:t>Dumanovsky</a:t>
            </a:r>
            <a:r>
              <a:rPr lang="en-US" sz="1100" dirty="0">
                <a:effectLst/>
                <a:latin typeface="Poppins" pitchFamily="2" charset="77"/>
                <a:ea typeface="SimSun" panose="02010600030101010101" pitchFamily="2" charset="-122"/>
                <a:cs typeface="Poppins" pitchFamily="2" charset="77"/>
              </a:rPr>
              <a:t>, L. D. Silver, C. </a:t>
            </a:r>
            <a:r>
              <a:rPr lang="en-US" sz="1100" dirty="0" err="1">
                <a:effectLst/>
                <a:latin typeface="Poppins" pitchFamily="2" charset="77"/>
                <a:ea typeface="SimSun" panose="02010600030101010101" pitchFamily="2" charset="-122"/>
                <a:cs typeface="Poppins" pitchFamily="2" charset="77"/>
              </a:rPr>
              <a:t>Nonas</a:t>
            </a:r>
            <a:r>
              <a:rPr lang="en-US" sz="1100" dirty="0">
                <a:effectLst/>
                <a:latin typeface="Poppins" pitchFamily="2" charset="77"/>
                <a:ea typeface="SimSun" panose="02010600030101010101" pitchFamily="2" charset="-122"/>
                <a:cs typeface="Poppins" pitchFamily="2" charset="77"/>
              </a:rPr>
              <a:t>, and M. T. Bassett, “Calories From Beverages Purchased at 2 Major Coffee Chains in New York City, 2007,” Preventing Chronic Disease, vol. 6, no. 4, p. A118, Sep. 2009, Available: </a:t>
            </a:r>
            <a:r>
              <a:rPr lang="en-US" sz="1100" u="sng" dirty="0">
                <a:solidFill>
                  <a:srgbClr val="0563C1"/>
                </a:solidFill>
                <a:effectLst/>
                <a:latin typeface="Poppins" pitchFamily="2" charset="77"/>
                <a:ea typeface="SimSun" panose="02010600030101010101" pitchFamily="2" charset="-122"/>
                <a:cs typeface="Poppins" pitchFamily="2" charset="77"/>
                <a:hlinkClick r:id="rId9"/>
              </a:rPr>
              <a:t>https://www.ncbi.nlm.nih.gov/pmc/articles/PMC2774632/</a:t>
            </a:r>
            <a:endParaRPr lang="en-US" sz="1100" dirty="0">
              <a:effectLst/>
              <a:latin typeface="Poppins" pitchFamily="2" charset="77"/>
              <a:ea typeface="SimSun" panose="02010600030101010101" pitchFamily="2" charset="-122"/>
              <a:cs typeface="Poppins" pitchFamily="2" charset="77"/>
            </a:endParaRPr>
          </a:p>
          <a:p>
            <a:pPr marL="0" marR="0" algn="l">
              <a:lnSpc>
                <a:spcPct val="107000"/>
              </a:lnSpc>
              <a:spcBef>
                <a:spcPts val="0"/>
              </a:spcBef>
              <a:spcAft>
                <a:spcPts val="885"/>
              </a:spcAft>
            </a:pPr>
            <a:r>
              <a:rPr lang="en-US" sz="1100" dirty="0">
                <a:effectLst/>
                <a:latin typeface="Poppins" pitchFamily="2" charset="77"/>
                <a:ea typeface="SimSun" panose="02010600030101010101" pitchFamily="2" charset="-122"/>
                <a:cs typeface="Poppins" pitchFamily="2" charset="77"/>
              </a:rPr>
              <a:t>[12] “Nutrition by the Cup.” Available:  </a:t>
            </a:r>
            <a:r>
              <a:rPr lang="en-US" sz="1100" u="sng" dirty="0">
                <a:solidFill>
                  <a:srgbClr val="0563C1"/>
                </a:solidFill>
                <a:effectLst/>
                <a:latin typeface="Poppins" pitchFamily="2" charset="77"/>
                <a:ea typeface="SimSun" panose="02010600030101010101" pitchFamily="2" charset="-122"/>
                <a:cs typeface="Poppins" pitchFamily="2" charset="77"/>
                <a:hlinkClick r:id="rId10"/>
              </a:rPr>
              <a:t>https://stories.starbucks.com/uploads/2019/01/nutrition-1.pdf</a:t>
            </a:r>
            <a:r>
              <a:rPr lang="en-US" sz="1100" dirty="0">
                <a:effectLst/>
                <a:latin typeface="Poppins" pitchFamily="2" charset="77"/>
                <a:ea typeface="SimSun" panose="02010600030101010101" pitchFamily="2" charset="-122"/>
                <a:cs typeface="Poppins" pitchFamily="2" charset="77"/>
              </a:rPr>
              <a:t> </a:t>
            </a:r>
          </a:p>
          <a:p>
            <a:pPr marL="0" marR="0" algn="just">
              <a:lnSpc>
                <a:spcPct val="107000"/>
              </a:lnSpc>
              <a:spcBef>
                <a:spcPts val="0"/>
              </a:spcBef>
              <a:spcAft>
                <a:spcPts val="885"/>
              </a:spcAft>
            </a:pPr>
            <a:r>
              <a:rPr lang="en-US" sz="1100" dirty="0">
                <a:effectLst/>
                <a:latin typeface="Poppins" pitchFamily="2" charset="77"/>
                <a:ea typeface="SimSun" panose="02010600030101010101" pitchFamily="2" charset="-122"/>
                <a:cs typeface="Poppins" pitchFamily="2" charset="77"/>
              </a:rPr>
              <a:t>[13] S. </a:t>
            </a:r>
            <a:r>
              <a:rPr lang="en-US" sz="1100" dirty="0" err="1">
                <a:effectLst/>
                <a:latin typeface="Poppins" pitchFamily="2" charset="77"/>
                <a:ea typeface="SimSun" panose="02010600030101010101" pitchFamily="2" charset="-122"/>
                <a:cs typeface="Poppins" pitchFamily="2" charset="77"/>
              </a:rPr>
              <a:t>Berinato</a:t>
            </a:r>
            <a:r>
              <a:rPr lang="en-US" sz="1100" dirty="0">
                <a:effectLst/>
                <a:latin typeface="Poppins" pitchFamily="2" charset="77"/>
                <a:ea typeface="SimSun" panose="02010600030101010101" pitchFamily="2" charset="-122"/>
                <a:cs typeface="Poppins" pitchFamily="2" charset="77"/>
              </a:rPr>
              <a:t>, “Calorie Labeling at Starbucks (727 Words, 6 Minutes to Read),” Harvard Business Review, Feb. 04, 2010. </a:t>
            </a:r>
            <a:r>
              <a:rPr lang="en-US" sz="1100" u="sng" dirty="0">
                <a:solidFill>
                  <a:srgbClr val="0563C1"/>
                </a:solidFill>
                <a:effectLst/>
                <a:latin typeface="Poppins" pitchFamily="2" charset="77"/>
                <a:ea typeface="SimSun" panose="02010600030101010101" pitchFamily="2" charset="-122"/>
                <a:cs typeface="Poppins" pitchFamily="2" charset="77"/>
                <a:hlinkClick r:id="rId11"/>
              </a:rPr>
              <a:t>https://hbr.org/2010/02/starbucks-calories</a:t>
            </a:r>
            <a:r>
              <a:rPr lang="en-US" sz="1100" dirty="0">
                <a:effectLst/>
                <a:latin typeface="Poppins" pitchFamily="2" charset="77"/>
                <a:ea typeface="SimSun" panose="02010600030101010101" pitchFamily="2" charset="-122"/>
                <a:cs typeface="Poppins" pitchFamily="2" charset="77"/>
              </a:rPr>
              <a:t> </a:t>
            </a:r>
          </a:p>
          <a:p>
            <a:pPr marL="0" marR="0" algn="just">
              <a:lnSpc>
                <a:spcPct val="107000"/>
              </a:lnSpc>
              <a:spcBef>
                <a:spcPts val="0"/>
              </a:spcBef>
              <a:spcAft>
                <a:spcPts val="885"/>
              </a:spcAft>
            </a:pPr>
            <a:r>
              <a:rPr lang="en-US" sz="1100" dirty="0">
                <a:effectLst/>
                <a:latin typeface="Poppins" pitchFamily="2" charset="77"/>
                <a:ea typeface="SimSun" panose="02010600030101010101" pitchFamily="2" charset="-122"/>
                <a:cs typeface="Poppins" pitchFamily="2" charset="77"/>
              </a:rPr>
              <a:t>[14] R. J. Avery, J. Cawley, J. </a:t>
            </a:r>
            <a:r>
              <a:rPr lang="en-US" sz="1100" dirty="0" err="1">
                <a:effectLst/>
                <a:latin typeface="Poppins" pitchFamily="2" charset="77"/>
                <a:ea typeface="SimSun" panose="02010600030101010101" pitchFamily="2" charset="-122"/>
                <a:cs typeface="Poppins" pitchFamily="2" charset="77"/>
              </a:rPr>
              <a:t>Eddelbuettel</a:t>
            </a:r>
            <a:r>
              <a:rPr lang="en-US" sz="1100" dirty="0">
                <a:effectLst/>
                <a:latin typeface="Poppins" pitchFamily="2" charset="77"/>
                <a:ea typeface="SimSun" panose="02010600030101010101" pitchFamily="2" charset="-122"/>
                <a:cs typeface="Poppins" pitchFamily="2" charset="77"/>
              </a:rPr>
              <a:t>, M. D. Eisenberg, C. Mann, and A. D. </a:t>
            </a:r>
            <a:r>
              <a:rPr lang="en-US" sz="1100" dirty="0" err="1">
                <a:effectLst/>
                <a:latin typeface="Poppins" pitchFamily="2" charset="77"/>
                <a:ea typeface="SimSun" panose="02010600030101010101" pitchFamily="2" charset="-122"/>
                <a:cs typeface="Poppins" pitchFamily="2" charset="77"/>
              </a:rPr>
              <a:t>Mathios</a:t>
            </a:r>
            <a:r>
              <a:rPr lang="en-US" sz="1100" dirty="0">
                <a:effectLst/>
                <a:latin typeface="Poppins" pitchFamily="2" charset="77"/>
                <a:ea typeface="SimSun" panose="02010600030101010101" pitchFamily="2" charset="-122"/>
                <a:cs typeface="Poppins" pitchFamily="2" charset="77"/>
              </a:rPr>
              <a:t>, “Consumer Responses to Firms’ Voluntary Disclosure of Information: Evidence from Calorie Labeling by Starbucks,” SSRN Electronic Journal, 2021, </a:t>
            </a:r>
            <a:r>
              <a:rPr lang="en-US" sz="1100" dirty="0" err="1">
                <a:effectLst/>
                <a:latin typeface="Poppins" pitchFamily="2" charset="77"/>
                <a:ea typeface="SimSun" panose="02010600030101010101" pitchFamily="2" charset="-122"/>
                <a:cs typeface="Poppins" pitchFamily="2" charset="77"/>
              </a:rPr>
              <a:t>doi</a:t>
            </a:r>
            <a:r>
              <a:rPr lang="en-US" sz="1100" dirty="0">
                <a:effectLst/>
                <a:latin typeface="Poppins" pitchFamily="2" charset="77"/>
                <a:ea typeface="SimSun" panose="02010600030101010101" pitchFamily="2" charset="-122"/>
                <a:cs typeface="Poppins" pitchFamily="2" charset="77"/>
              </a:rPr>
              <a:t>: </a:t>
            </a:r>
            <a:r>
              <a:rPr lang="en-US" sz="1100" u="sng" dirty="0">
                <a:solidFill>
                  <a:srgbClr val="0563C1"/>
                </a:solidFill>
                <a:effectLst/>
                <a:latin typeface="Poppins" pitchFamily="2" charset="77"/>
                <a:ea typeface="SimSun" panose="02010600030101010101" pitchFamily="2" charset="-122"/>
                <a:cs typeface="Poppins" pitchFamily="2" charset="77"/>
                <a:hlinkClick r:id="rId12"/>
              </a:rPr>
              <a:t>https://doi.org/10.2139/ssrn.3893361</a:t>
            </a:r>
            <a:r>
              <a:rPr lang="en-US" sz="1100" dirty="0">
                <a:effectLst/>
                <a:latin typeface="Poppins" pitchFamily="2" charset="77"/>
                <a:ea typeface="SimSun" panose="02010600030101010101" pitchFamily="2" charset="-122"/>
                <a:cs typeface="Poppins" pitchFamily="2" charset="77"/>
              </a:rPr>
              <a:t>.</a:t>
            </a:r>
          </a:p>
          <a:p>
            <a:pPr marL="0" marR="0" algn="just">
              <a:lnSpc>
                <a:spcPct val="107000"/>
              </a:lnSpc>
              <a:spcBef>
                <a:spcPts val="0"/>
              </a:spcBef>
              <a:spcAft>
                <a:spcPts val="885"/>
              </a:spcAft>
            </a:pPr>
            <a:r>
              <a:rPr lang="en-US" sz="1100" dirty="0">
                <a:effectLst/>
                <a:latin typeface="Poppins" pitchFamily="2" charset="77"/>
                <a:ea typeface="SimSun" panose="02010600030101010101" pitchFamily="2" charset="-122"/>
                <a:cs typeface="Poppins" pitchFamily="2" charset="77"/>
              </a:rPr>
              <a:t>[15] V. Nguyen, O. </a:t>
            </a:r>
            <a:r>
              <a:rPr lang="en-US" sz="1100" dirty="0" err="1">
                <a:effectLst/>
                <a:latin typeface="Poppins" pitchFamily="2" charset="77"/>
                <a:ea typeface="SimSun" panose="02010600030101010101" pitchFamily="2" charset="-122"/>
                <a:cs typeface="Poppins" pitchFamily="2" charset="77"/>
              </a:rPr>
              <a:t>Alstott</a:t>
            </a:r>
            <a:r>
              <a:rPr lang="en-US" sz="1100" dirty="0">
                <a:effectLst/>
                <a:latin typeface="Poppins" pitchFamily="2" charset="77"/>
                <a:ea typeface="SimSun" panose="02010600030101010101" pitchFamily="2" charset="-122"/>
                <a:cs typeface="Poppins" pitchFamily="2" charset="77"/>
              </a:rPr>
              <a:t>, D. Sanders, L. Beveridge, and L. Du, “Health Trends and Their Effects On Consumers’ Starbucks Order Decisions INTRODUCTION AND BACKGROUND.” Accessed: May 08, 2024. [Online]. Available: </a:t>
            </a:r>
            <a:r>
              <a:rPr lang="en-US" sz="1100" u="sng" dirty="0">
                <a:solidFill>
                  <a:srgbClr val="0563C1"/>
                </a:solidFill>
                <a:effectLst/>
                <a:latin typeface="Poppins" pitchFamily="2" charset="77"/>
                <a:ea typeface="SimSun" panose="02010600030101010101" pitchFamily="2" charset="-122"/>
                <a:cs typeface="Poppins" pitchFamily="2" charset="77"/>
                <a:hlinkClick r:id="rId13"/>
              </a:rPr>
              <a:t>https://theolivealstott.wordpress.com/wp-content/uploads/2019/06/health-trends-and-their-effects-on-consumerse28099-starbucks-order-decisions.pdf</a:t>
            </a:r>
            <a:r>
              <a:rPr lang="en-US" sz="1100" dirty="0">
                <a:effectLst/>
                <a:latin typeface="Poppins" pitchFamily="2" charset="77"/>
                <a:ea typeface="SimSun" panose="02010600030101010101" pitchFamily="2" charset="-122"/>
                <a:cs typeface="Poppins" pitchFamily="2" charset="77"/>
              </a:rPr>
              <a:t> </a:t>
            </a:r>
          </a:p>
          <a:p>
            <a:pPr marL="0" marR="0" algn="just">
              <a:lnSpc>
                <a:spcPct val="107000"/>
              </a:lnSpc>
              <a:spcBef>
                <a:spcPts val="0"/>
              </a:spcBef>
              <a:spcAft>
                <a:spcPts val="885"/>
              </a:spcAft>
            </a:pPr>
            <a:r>
              <a:rPr lang="en-US" sz="1100" dirty="0">
                <a:effectLst/>
                <a:latin typeface="Poppins" pitchFamily="2" charset="77"/>
                <a:ea typeface="SimSun" panose="02010600030101010101" pitchFamily="2" charset="-122"/>
                <a:cs typeface="Poppins" pitchFamily="2" charset="77"/>
              </a:rPr>
              <a:t>[16] “Healthiest Starbucks Drinks and Food,” </a:t>
            </a:r>
            <a:r>
              <a:rPr lang="en-US" sz="1100" dirty="0" err="1">
                <a:effectLst/>
                <a:latin typeface="Poppins" pitchFamily="2" charset="77"/>
                <a:ea typeface="SimSun" panose="02010600030101010101" pitchFamily="2" charset="-122"/>
                <a:cs typeface="Poppins" pitchFamily="2" charset="77"/>
              </a:rPr>
              <a:t>Verywell</a:t>
            </a:r>
            <a:r>
              <a:rPr lang="en-US" sz="1100" dirty="0">
                <a:effectLst/>
                <a:latin typeface="Poppins" pitchFamily="2" charset="77"/>
                <a:ea typeface="SimSun" panose="02010600030101010101" pitchFamily="2" charset="-122"/>
                <a:cs typeface="Poppins" pitchFamily="2" charset="77"/>
              </a:rPr>
              <a:t> Fit. </a:t>
            </a:r>
            <a:r>
              <a:rPr lang="en-US" sz="1100" u="sng" dirty="0">
                <a:solidFill>
                  <a:srgbClr val="0563C1"/>
                </a:solidFill>
                <a:effectLst/>
                <a:latin typeface="Poppins" pitchFamily="2" charset="77"/>
                <a:ea typeface="SimSun" panose="02010600030101010101" pitchFamily="2" charset="-122"/>
                <a:cs typeface="Poppins" pitchFamily="2" charset="77"/>
                <a:hlinkClick r:id="rId14"/>
              </a:rPr>
              <a:t>https://www.verywellfit.com/starbucks-how-to-order-low-calorie-coffee-drinks-3495691</a:t>
            </a:r>
            <a:r>
              <a:rPr lang="en-US" sz="1100" dirty="0">
                <a:effectLst/>
                <a:latin typeface="Poppins" pitchFamily="2" charset="77"/>
                <a:ea typeface="SimSun" panose="02010600030101010101" pitchFamily="2" charset="-122"/>
                <a:cs typeface="Poppins" pitchFamily="2" charset="77"/>
              </a:rPr>
              <a:t> </a:t>
            </a:r>
          </a:p>
          <a:p>
            <a:pPr marL="0" marR="0" algn="l">
              <a:lnSpc>
                <a:spcPct val="107000"/>
              </a:lnSpc>
              <a:spcBef>
                <a:spcPts val="0"/>
              </a:spcBef>
              <a:spcAft>
                <a:spcPts val="885"/>
              </a:spcAft>
            </a:pPr>
            <a:r>
              <a:rPr lang="en-US" sz="1100" dirty="0">
                <a:effectLst/>
                <a:latin typeface="Poppins" pitchFamily="2" charset="77"/>
                <a:ea typeface="SimSun" panose="02010600030101010101" pitchFamily="2" charset="-122"/>
                <a:cs typeface="Poppins" pitchFamily="2" charset="77"/>
              </a:rPr>
              <a:t>[17] N. </a:t>
            </a:r>
            <a:r>
              <a:rPr lang="en-US" sz="1100" dirty="0" err="1">
                <a:effectLst/>
                <a:latin typeface="Poppins" pitchFamily="2" charset="77"/>
                <a:ea typeface="SimSun" panose="02010600030101010101" pitchFamily="2" charset="-122"/>
                <a:cs typeface="Poppins" pitchFamily="2" charset="77"/>
              </a:rPr>
              <a:t>Geereddy</a:t>
            </a:r>
            <a:r>
              <a:rPr lang="en-US" sz="1100" dirty="0">
                <a:effectLst/>
                <a:latin typeface="Poppins" pitchFamily="2" charset="77"/>
                <a:ea typeface="SimSun" panose="02010600030101010101" pitchFamily="2" charset="-122"/>
                <a:cs typeface="Poppins" pitchFamily="2" charset="77"/>
              </a:rPr>
              <a:t>, “Strategic Analysis of Starbucks Corporation,” 2023. Available: </a:t>
            </a:r>
            <a:r>
              <a:rPr lang="en-US" sz="1100" u="sng" dirty="0">
                <a:solidFill>
                  <a:srgbClr val="0563C1"/>
                </a:solidFill>
                <a:effectLst/>
                <a:latin typeface="Poppins" pitchFamily="2" charset="77"/>
                <a:ea typeface="SimSun" panose="02010600030101010101" pitchFamily="2" charset="-122"/>
                <a:cs typeface="Poppins" pitchFamily="2" charset="77"/>
                <a:hlinkClick r:id="rId15"/>
              </a:rPr>
              <a:t>https://scholar.harvard.edu/files/nithingeereddy/files/starbucks_case_analysis.pdf</a:t>
            </a:r>
            <a:r>
              <a:rPr lang="en-US" sz="1100" dirty="0">
                <a:effectLst/>
                <a:latin typeface="Poppins" pitchFamily="2" charset="77"/>
                <a:ea typeface="SimSun" panose="02010600030101010101" pitchFamily="2" charset="-122"/>
                <a:cs typeface="Poppins" pitchFamily="2" charset="77"/>
              </a:rPr>
              <a:t> </a:t>
            </a:r>
          </a:p>
          <a:p>
            <a:pPr marL="0" marR="0" algn="just">
              <a:lnSpc>
                <a:spcPct val="107000"/>
              </a:lnSpc>
              <a:spcBef>
                <a:spcPts val="0"/>
              </a:spcBef>
              <a:spcAft>
                <a:spcPts val="885"/>
              </a:spcAft>
            </a:pPr>
            <a:r>
              <a:rPr lang="en-US" sz="1100" dirty="0">
                <a:effectLst/>
                <a:latin typeface="Poppins" pitchFamily="2" charset="77"/>
                <a:ea typeface="SimSun" panose="02010600030101010101" pitchFamily="2" charset="-122"/>
                <a:cs typeface="Poppins" pitchFamily="2" charset="77"/>
              </a:rPr>
              <a:t>‌</a:t>
            </a:r>
          </a:p>
          <a:p>
            <a:endParaRPr lang="en-US" sz="1100" dirty="0">
              <a:latin typeface="Poppins" pitchFamily="2" charset="77"/>
              <a:cs typeface="Poppins" pitchFamily="2" charset="77"/>
            </a:endParaRPr>
          </a:p>
        </p:txBody>
      </p:sp>
      <p:pic>
        <p:nvPicPr>
          <p:cNvPr id="8" name="Picture 7">
            <a:extLst>
              <a:ext uri="{FF2B5EF4-FFF2-40B4-BE49-F238E27FC236}">
                <a16:creationId xmlns:a16="http://schemas.microsoft.com/office/drawing/2014/main" xmlns="" id="{4AC26772-22CE-2CB3-6703-A135576C2A39}"/>
              </a:ext>
            </a:extLst>
          </p:cNvPr>
          <p:cNvPicPr>
            <a:picLocks noChangeAspect="1"/>
          </p:cNvPicPr>
          <p:nvPr/>
        </p:nvPicPr>
        <p:blipFill>
          <a:blip r:embed="rId16"/>
          <a:stretch>
            <a:fillRect/>
          </a:stretch>
        </p:blipFill>
        <p:spPr>
          <a:xfrm>
            <a:off x="11518071" y="85704"/>
            <a:ext cx="670881" cy="695728"/>
          </a:xfrm>
          <a:prstGeom prst="rect">
            <a:avLst/>
          </a:prstGeom>
        </p:spPr>
      </p:pic>
    </p:spTree>
    <p:extLst>
      <p:ext uri="{BB962C8B-B14F-4D97-AF65-F5344CB8AC3E}">
        <p14:creationId xmlns:p14="http://schemas.microsoft.com/office/powerpoint/2010/main" val="290875951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AFBF7"/>
        </a:solidFill>
        <a:effectLst/>
      </p:bgPr>
    </p:bg>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0" y="0"/>
            <a:ext cx="12188952" cy="85704"/>
          </a:xfrm>
          <a:prstGeom prst="rect">
            <a:avLst/>
          </a:prstGeom>
        </p:spPr>
      </p:pic>
      <p:sp>
        <p:nvSpPr>
          <p:cNvPr id="3" name="TextBox 2"/>
          <p:cNvSpPr txBox="1"/>
          <p:nvPr/>
        </p:nvSpPr>
        <p:spPr>
          <a:xfrm>
            <a:off x="3796250" y="2461098"/>
            <a:ext cx="4596451" cy="923330"/>
          </a:xfrm>
          <a:prstGeom prst="rect">
            <a:avLst/>
          </a:prstGeom>
          <a:noFill/>
        </p:spPr>
        <p:txBody>
          <a:bodyPr wrap="none" rtlCol="0">
            <a:spAutoFit/>
          </a:bodyPr>
          <a:lstStyle/>
          <a:p>
            <a:r>
              <a:rPr lang="en-US" sz="5400" dirty="0"/>
              <a:t>THANK YOU !</a:t>
            </a:r>
          </a:p>
        </p:txBody>
      </p:sp>
      <p:pic>
        <p:nvPicPr>
          <p:cNvPr id="4" name="Picture 3">
            <a:extLst>
              <a:ext uri="{FF2B5EF4-FFF2-40B4-BE49-F238E27FC236}">
                <a16:creationId xmlns:a16="http://schemas.microsoft.com/office/drawing/2014/main" xmlns="" id="{BF067051-FB4C-DED6-D922-9766DF5E956C}"/>
              </a:ext>
            </a:extLst>
          </p:cNvPr>
          <p:cNvPicPr>
            <a:picLocks noChangeAspect="1"/>
          </p:cNvPicPr>
          <p:nvPr/>
        </p:nvPicPr>
        <p:blipFill>
          <a:blip r:embed="rId5"/>
          <a:stretch>
            <a:fillRect/>
          </a:stretch>
        </p:blipFill>
        <p:spPr>
          <a:xfrm>
            <a:off x="8392701" y="2321980"/>
            <a:ext cx="1127687" cy="1169452"/>
          </a:xfrm>
          <a:prstGeom prst="rect">
            <a:avLst/>
          </a:prstGeom>
        </p:spPr>
      </p:pic>
    </p:spTree>
    <p:extLst>
      <p:ext uri="{BB962C8B-B14F-4D97-AF65-F5344CB8AC3E}">
        <p14:creationId xmlns:p14="http://schemas.microsoft.com/office/powerpoint/2010/main" val="283618026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name="Slide 3">
    <p:bg>
      <p:bgPr>
        <a:solidFill>
          <a:srgbClr val="FAFBF7"/>
        </a:solidFill>
        <a:effectLst/>
      </p:bgPr>
    </p:bg>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0" y="0"/>
            <a:ext cx="12188952" cy="85704"/>
          </a:xfrm>
          <a:prstGeom prst="rect">
            <a:avLst/>
          </a:prstGeom>
        </p:spPr>
      </p:pic>
      <p:sp>
        <p:nvSpPr>
          <p:cNvPr id="3" name="Object 2"/>
          <p:cNvSpPr/>
          <p:nvPr/>
        </p:nvSpPr>
        <p:spPr>
          <a:xfrm>
            <a:off x="77821" y="673021"/>
            <a:ext cx="12188952" cy="478288"/>
          </a:xfrm>
          <a:prstGeom prst="rect">
            <a:avLst/>
          </a:prstGeom>
          <a:noFill/>
        </p:spPr>
        <p:txBody>
          <a:bodyPr wrap="square" lIns="0" tIns="0" rIns="0" bIns="0" rtlCol="0" anchor="t"/>
          <a:lstStyle/>
          <a:p>
            <a:pPr algn="ctr">
              <a:lnSpc>
                <a:spcPts val="3767"/>
              </a:lnSpc>
              <a:buNone/>
            </a:pPr>
            <a:r>
              <a:rPr lang="en-US" sz="3560" b="1" kern="0" spc="35" dirty="0">
                <a:solidFill>
                  <a:srgbClr val="071023"/>
                </a:solidFill>
                <a:latin typeface="Poppins" pitchFamily="2" charset="77"/>
                <a:ea typeface="Poppins" pitchFamily="34" charset="-122"/>
                <a:cs typeface="Poppins" pitchFamily="2" charset="77"/>
              </a:rPr>
              <a:t>PROBLEM STATEMENT</a:t>
            </a:r>
            <a:endParaRPr lang="en-US" sz="3560" dirty="0">
              <a:latin typeface="Poppins" pitchFamily="2" charset="77"/>
              <a:cs typeface="Poppins" pitchFamily="2" charset="77"/>
            </a:endParaRPr>
          </a:p>
        </p:txBody>
      </p:sp>
      <p:sp>
        <p:nvSpPr>
          <p:cNvPr id="4" name="Object 3"/>
          <p:cNvSpPr/>
          <p:nvPr/>
        </p:nvSpPr>
        <p:spPr>
          <a:xfrm>
            <a:off x="571357" y="1670773"/>
            <a:ext cx="11998500" cy="511990"/>
          </a:xfrm>
          <a:prstGeom prst="rect">
            <a:avLst/>
          </a:prstGeom>
          <a:noFill/>
        </p:spPr>
        <p:txBody>
          <a:bodyPr wrap="square" lIns="0" tIns="0" rIns="0" bIns="0" rtlCol="0" anchor="t"/>
          <a:lstStyle/>
          <a:p>
            <a:pPr algn="l">
              <a:lnSpc>
                <a:spcPts val="2016"/>
              </a:lnSpc>
              <a:buNone/>
            </a:pPr>
            <a:r>
              <a:rPr lang="en-US" dirty="0">
                <a:solidFill>
                  <a:srgbClr val="0D0D0D"/>
                </a:solidFill>
                <a:latin typeface="Poppins" pitchFamily="2" charset="77"/>
                <a:ea typeface="Space Mono" pitchFamily="34" charset="-122"/>
                <a:cs typeface="Poppins" pitchFamily="2" charset="77"/>
              </a:rPr>
              <a:t>Despite providing nutritional information, a significant gap remains in how this data is understood.</a:t>
            </a:r>
            <a:endParaRPr lang="en-US" dirty="0">
              <a:latin typeface="Poppins" pitchFamily="2" charset="77"/>
              <a:cs typeface="Poppins" pitchFamily="2" charset="77"/>
            </a:endParaRPr>
          </a:p>
        </p:txBody>
      </p:sp>
      <p:sp>
        <p:nvSpPr>
          <p:cNvPr id="5" name="Object 4"/>
          <p:cNvSpPr/>
          <p:nvPr/>
        </p:nvSpPr>
        <p:spPr>
          <a:xfrm>
            <a:off x="571357" y="2182763"/>
            <a:ext cx="11998500" cy="511990"/>
          </a:xfrm>
          <a:prstGeom prst="rect">
            <a:avLst/>
          </a:prstGeom>
          <a:noFill/>
        </p:spPr>
        <p:txBody>
          <a:bodyPr wrap="square" lIns="0" tIns="0" rIns="0" bIns="0" rtlCol="0" anchor="t"/>
          <a:lstStyle/>
          <a:p>
            <a:pPr algn="l">
              <a:lnSpc>
                <a:spcPts val="2016"/>
              </a:lnSpc>
              <a:spcBef>
                <a:spcPts val="1217"/>
              </a:spcBef>
              <a:buNone/>
            </a:pPr>
            <a:r>
              <a:rPr lang="en-US" b="1" dirty="0">
                <a:solidFill>
                  <a:srgbClr val="000000">
                    <a:alpha val="80000"/>
                  </a:srgbClr>
                </a:solidFill>
                <a:latin typeface="Poppins" pitchFamily="2" charset="77"/>
                <a:ea typeface="Space Mono" pitchFamily="34" charset="-122"/>
                <a:cs typeface="Poppins" pitchFamily="2" charset="77"/>
              </a:rPr>
              <a:t>Limited Consumer Guidance:</a:t>
            </a:r>
            <a:r>
              <a:rPr lang="en-US" dirty="0">
                <a:solidFill>
                  <a:srgbClr val="000000">
                    <a:alpha val="80000"/>
                  </a:srgbClr>
                </a:solidFill>
                <a:latin typeface="Poppins" pitchFamily="2" charset="77"/>
                <a:ea typeface="Space Mono" pitchFamily="34" charset="-122"/>
                <a:cs typeface="Poppins" pitchFamily="2" charset="77"/>
              </a:rPr>
              <a:t> Many lack the tools to interpret nutritional  effectively, hindering informed choices.</a:t>
            </a:r>
            <a:endParaRPr lang="en-US" dirty="0">
              <a:latin typeface="Poppins" pitchFamily="2" charset="77"/>
              <a:cs typeface="Poppins" pitchFamily="2" charset="77"/>
            </a:endParaRPr>
          </a:p>
        </p:txBody>
      </p:sp>
      <p:sp>
        <p:nvSpPr>
          <p:cNvPr id="6" name="Object 5"/>
          <p:cNvSpPr/>
          <p:nvPr/>
        </p:nvSpPr>
        <p:spPr>
          <a:xfrm>
            <a:off x="571357" y="2852396"/>
            <a:ext cx="11998500" cy="511990"/>
          </a:xfrm>
          <a:prstGeom prst="rect">
            <a:avLst/>
          </a:prstGeom>
          <a:noFill/>
        </p:spPr>
        <p:txBody>
          <a:bodyPr wrap="square" lIns="0" tIns="0" rIns="0" bIns="0" rtlCol="0" anchor="t"/>
          <a:lstStyle/>
          <a:p>
            <a:pPr algn="l">
              <a:lnSpc>
                <a:spcPts val="2016"/>
              </a:lnSpc>
              <a:spcBef>
                <a:spcPts val="1217"/>
              </a:spcBef>
              <a:buNone/>
            </a:pPr>
            <a:r>
              <a:rPr lang="en-US" b="1" dirty="0">
                <a:solidFill>
                  <a:srgbClr val="000000">
                    <a:alpha val="80000"/>
                  </a:srgbClr>
                </a:solidFill>
                <a:latin typeface="Poppins" pitchFamily="2" charset="77"/>
                <a:ea typeface="Space Mono" pitchFamily="34" charset="-122"/>
                <a:cs typeface="Poppins" pitchFamily="2" charset="77"/>
              </a:rPr>
              <a:t>Health Concerns: </a:t>
            </a:r>
            <a:r>
              <a:rPr lang="en-US" dirty="0">
                <a:solidFill>
                  <a:srgbClr val="000000">
                    <a:alpha val="80000"/>
                  </a:srgbClr>
                </a:solidFill>
                <a:latin typeface="Poppins" pitchFamily="2" charset="77"/>
                <a:ea typeface="Space Mono" pitchFamily="34" charset="-122"/>
                <a:cs typeface="Poppins" pitchFamily="2" charset="77"/>
              </a:rPr>
              <a:t>Rising diet-related health issues mean consumers need comprehensive analysis to make health-conscious decisions.</a:t>
            </a:r>
            <a:endParaRPr lang="en-US" dirty="0">
              <a:latin typeface="Poppins" pitchFamily="2" charset="77"/>
              <a:cs typeface="Poppins" pitchFamily="2" charset="77"/>
            </a:endParaRPr>
          </a:p>
        </p:txBody>
      </p:sp>
      <p:sp>
        <p:nvSpPr>
          <p:cNvPr id="7" name="Object 6"/>
          <p:cNvSpPr/>
          <p:nvPr/>
        </p:nvSpPr>
        <p:spPr>
          <a:xfrm>
            <a:off x="571357" y="3522030"/>
            <a:ext cx="11998500" cy="511990"/>
          </a:xfrm>
          <a:prstGeom prst="rect">
            <a:avLst/>
          </a:prstGeom>
          <a:noFill/>
        </p:spPr>
        <p:txBody>
          <a:bodyPr wrap="square" lIns="0" tIns="0" rIns="0" bIns="0" rtlCol="0" anchor="t"/>
          <a:lstStyle/>
          <a:p>
            <a:pPr algn="l">
              <a:lnSpc>
                <a:spcPts val="2016"/>
              </a:lnSpc>
              <a:spcBef>
                <a:spcPts val="1217"/>
              </a:spcBef>
              <a:buNone/>
            </a:pPr>
            <a:r>
              <a:rPr lang="en-US" b="1" dirty="0">
                <a:solidFill>
                  <a:srgbClr val="000000">
                    <a:alpha val="80000"/>
                  </a:srgbClr>
                </a:solidFill>
                <a:latin typeface="Poppins" pitchFamily="2" charset="77"/>
                <a:ea typeface="Space Mono" pitchFamily="34" charset="-122"/>
                <a:cs typeface="Poppins" pitchFamily="2" charset="77"/>
              </a:rPr>
              <a:t>Corporate Responsibility:</a:t>
            </a:r>
            <a:r>
              <a:rPr lang="en-US" dirty="0">
                <a:solidFill>
                  <a:srgbClr val="000000">
                    <a:alpha val="80000"/>
                  </a:srgbClr>
                </a:solidFill>
                <a:latin typeface="Poppins" pitchFamily="2" charset="77"/>
                <a:ea typeface="Space Mono" pitchFamily="34" charset="-122"/>
                <a:cs typeface="Poppins" pitchFamily="2" charset="77"/>
              </a:rPr>
              <a:t> As nutrition awareness grows, Starbucks must offer transparent data to maintain trust and loyalty.</a:t>
            </a:r>
            <a:endParaRPr lang="en-US" dirty="0">
              <a:latin typeface="Poppins" pitchFamily="2" charset="77"/>
              <a:cs typeface="Poppins" pitchFamily="2" charset="77"/>
            </a:endParaRPr>
          </a:p>
        </p:txBody>
      </p:sp>
      <p:pic>
        <p:nvPicPr>
          <p:cNvPr id="9" name="Picture 8">
            <a:extLst>
              <a:ext uri="{FF2B5EF4-FFF2-40B4-BE49-F238E27FC236}">
                <a16:creationId xmlns:a16="http://schemas.microsoft.com/office/drawing/2014/main" xmlns="" id="{2920CE4B-C3BD-A2A2-9506-20C66FC5EBAF}"/>
              </a:ext>
            </a:extLst>
          </p:cNvPr>
          <p:cNvPicPr>
            <a:picLocks noChangeAspect="1"/>
          </p:cNvPicPr>
          <p:nvPr/>
        </p:nvPicPr>
        <p:blipFill>
          <a:blip r:embed="rId5"/>
          <a:stretch>
            <a:fillRect/>
          </a:stretch>
        </p:blipFill>
        <p:spPr>
          <a:xfrm>
            <a:off x="11518071" y="85704"/>
            <a:ext cx="670881" cy="695728"/>
          </a:xfrm>
          <a:prstGeom prst="rect">
            <a:avLst/>
          </a:prstGeom>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name="Slide 4">
    <p:bg>
      <p:bgPr>
        <a:solidFill>
          <a:srgbClr val="FAFBF7"/>
        </a:solidFill>
        <a:effectLst/>
      </p:bgPr>
    </p:bg>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0" y="0"/>
            <a:ext cx="12188952" cy="85704"/>
          </a:xfrm>
          <a:prstGeom prst="rect">
            <a:avLst/>
          </a:prstGeom>
        </p:spPr>
      </p:pic>
      <p:sp>
        <p:nvSpPr>
          <p:cNvPr id="3" name="Object 2"/>
          <p:cNvSpPr/>
          <p:nvPr/>
        </p:nvSpPr>
        <p:spPr>
          <a:xfrm>
            <a:off x="0" y="402107"/>
            <a:ext cx="12188952" cy="478288"/>
          </a:xfrm>
          <a:prstGeom prst="rect">
            <a:avLst/>
          </a:prstGeom>
          <a:noFill/>
        </p:spPr>
        <p:txBody>
          <a:bodyPr wrap="square" lIns="0" tIns="0" rIns="0" bIns="0" rtlCol="0" anchor="t"/>
          <a:lstStyle/>
          <a:p>
            <a:pPr algn="ctr">
              <a:lnSpc>
                <a:spcPts val="3767"/>
              </a:lnSpc>
              <a:buNone/>
            </a:pPr>
            <a:r>
              <a:rPr lang="en-US" sz="3563" b="1" kern="0" spc="35" dirty="0">
                <a:solidFill>
                  <a:srgbClr val="071023"/>
                </a:solidFill>
                <a:latin typeface="Poppins" pitchFamily="34" charset="0"/>
                <a:ea typeface="Poppins" pitchFamily="34" charset="-122"/>
                <a:cs typeface="Poppins" pitchFamily="34" charset="-120"/>
              </a:rPr>
              <a:t>DATASET OVERVIEW</a:t>
            </a:r>
            <a:endParaRPr lang="en-US" b="1" dirty="0"/>
          </a:p>
        </p:txBody>
      </p:sp>
      <p:sp>
        <p:nvSpPr>
          <p:cNvPr id="4" name="Object 3"/>
          <p:cNvSpPr/>
          <p:nvPr/>
        </p:nvSpPr>
        <p:spPr>
          <a:xfrm>
            <a:off x="476131" y="1561709"/>
            <a:ext cx="11236690" cy="4494676"/>
          </a:xfrm>
          <a:prstGeom prst="rect">
            <a:avLst/>
          </a:prstGeom>
          <a:solidFill>
            <a:srgbClr val="B9D5B1"/>
          </a:solidFill>
        </p:spPr>
        <p:txBody>
          <a:bodyPr/>
          <a:lstStyle/>
          <a:p>
            <a:endParaRPr lang="en-US"/>
          </a:p>
        </p:txBody>
      </p:sp>
      <p:sp>
        <p:nvSpPr>
          <p:cNvPr id="6" name="Object 5"/>
          <p:cNvSpPr/>
          <p:nvPr/>
        </p:nvSpPr>
        <p:spPr>
          <a:xfrm>
            <a:off x="0" y="6192008"/>
            <a:ext cx="12188952" cy="230403"/>
          </a:xfrm>
          <a:prstGeom prst="rect">
            <a:avLst/>
          </a:prstGeom>
          <a:noFill/>
        </p:spPr>
        <p:txBody>
          <a:bodyPr wrap="square" lIns="0" tIns="0" rIns="0" bIns="0" rtlCol="0" anchor="t"/>
          <a:lstStyle/>
          <a:p>
            <a:pPr algn="ctr">
              <a:lnSpc>
                <a:spcPts val="1814"/>
              </a:lnSpc>
              <a:buNone/>
            </a:pPr>
            <a:r>
              <a:rPr lang="en-US" sz="1440" dirty="0">
                <a:solidFill>
                  <a:srgbClr val="071023"/>
                </a:solidFill>
                <a:latin typeface="Space Mono" pitchFamily="34" charset="0"/>
                <a:ea typeface="Space Mono" pitchFamily="34" charset="-122"/>
                <a:cs typeface="Space Mono" pitchFamily="34" charset="-120"/>
              </a:rPr>
              <a:t>starbucks-menu-nutrition-drinks</a:t>
            </a:r>
            <a:endParaRPr lang="en-US" dirty="0"/>
          </a:p>
        </p:txBody>
      </p:sp>
      <p:pic>
        <p:nvPicPr>
          <p:cNvPr id="7" name="Picture 6">
            <a:extLst>
              <a:ext uri="{FF2B5EF4-FFF2-40B4-BE49-F238E27FC236}">
                <a16:creationId xmlns:a16="http://schemas.microsoft.com/office/drawing/2014/main" xmlns="" id="{7B84676A-CE3B-AFAE-F5D8-CC69F1F25DA0}"/>
              </a:ext>
            </a:extLst>
          </p:cNvPr>
          <p:cNvPicPr>
            <a:picLocks noChangeAspect="1"/>
          </p:cNvPicPr>
          <p:nvPr/>
        </p:nvPicPr>
        <p:blipFill>
          <a:blip r:embed="rId5"/>
          <a:stretch>
            <a:fillRect/>
          </a:stretch>
        </p:blipFill>
        <p:spPr>
          <a:xfrm>
            <a:off x="11518071" y="85704"/>
            <a:ext cx="670881" cy="695728"/>
          </a:xfrm>
          <a:prstGeom prst="rect">
            <a:avLst/>
          </a:prstGeom>
        </p:spPr>
      </p:pic>
      <p:pic>
        <p:nvPicPr>
          <p:cNvPr id="1027" name="Picture 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0129" y="2031134"/>
            <a:ext cx="10788694" cy="3586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name="Slide 5">
    <p:bg>
      <p:bgPr>
        <a:solidFill>
          <a:srgbClr val="FAFBF7"/>
        </a:solidFill>
        <a:effectLst/>
      </p:bgPr>
    </p:bg>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0" y="0"/>
            <a:ext cx="12188952" cy="85704"/>
          </a:xfrm>
          <a:prstGeom prst="rect">
            <a:avLst/>
          </a:prstGeom>
        </p:spPr>
      </p:pic>
      <p:sp>
        <p:nvSpPr>
          <p:cNvPr id="3" name="Object 2"/>
          <p:cNvSpPr/>
          <p:nvPr/>
        </p:nvSpPr>
        <p:spPr>
          <a:xfrm>
            <a:off x="97277" y="726045"/>
            <a:ext cx="12188952" cy="478288"/>
          </a:xfrm>
          <a:prstGeom prst="rect">
            <a:avLst/>
          </a:prstGeom>
          <a:noFill/>
        </p:spPr>
        <p:txBody>
          <a:bodyPr wrap="square" lIns="0" tIns="0" rIns="0" bIns="0" rtlCol="0" anchor="t"/>
          <a:lstStyle/>
          <a:p>
            <a:pPr algn="ctr">
              <a:lnSpc>
                <a:spcPts val="3767"/>
              </a:lnSpc>
              <a:buNone/>
            </a:pPr>
            <a:r>
              <a:rPr lang="en-US" sz="3563" b="1" kern="0" spc="35" dirty="0">
                <a:solidFill>
                  <a:srgbClr val="071023"/>
                </a:solidFill>
                <a:latin typeface="Poppins" pitchFamily="34" charset="0"/>
                <a:ea typeface="Poppins" pitchFamily="34" charset="-122"/>
                <a:cs typeface="Poppins" pitchFamily="34" charset="-120"/>
              </a:rPr>
              <a:t>PROPOSED APPROACH</a:t>
            </a:r>
            <a:endParaRPr lang="en-US" dirty="0"/>
          </a:p>
        </p:txBody>
      </p:sp>
      <p:sp>
        <p:nvSpPr>
          <p:cNvPr id="4" name="Object 3"/>
          <p:cNvSpPr/>
          <p:nvPr/>
        </p:nvSpPr>
        <p:spPr>
          <a:xfrm>
            <a:off x="761811" y="1779763"/>
            <a:ext cx="11070306" cy="2815943"/>
          </a:xfrm>
          <a:prstGeom prst="rect">
            <a:avLst/>
          </a:prstGeom>
          <a:noFill/>
        </p:spPr>
        <p:txBody>
          <a:bodyPr wrap="square" lIns="0" tIns="0" rIns="0" bIns="0" rtlCol="0" anchor="t"/>
          <a:lstStyle/>
          <a:p>
            <a:pPr algn="just">
              <a:lnSpc>
                <a:spcPts val="2016"/>
              </a:lnSpc>
              <a:buNone/>
            </a:pPr>
            <a:r>
              <a:rPr lang="en-US" dirty="0">
                <a:solidFill>
                  <a:srgbClr val="000000">
                    <a:alpha val="80000"/>
                  </a:srgbClr>
                </a:solidFill>
                <a:latin typeface="Poppins" pitchFamily="2" charset="77"/>
                <a:ea typeface="Space Mono" pitchFamily="34" charset="-122"/>
                <a:cs typeface="Poppins" pitchFamily="2" charset="77"/>
              </a:rPr>
              <a:t>We obtained the "starbucks_drinkMenu_expanded.csv" dataset from Data.world and thoroughly cleaned and standardized it, prioritizing nutritional factors like calorie count, fat percentage, sugar level, and caffeine content. Initial exploration involved generating statistical summaries and crafting visual aids to identify patterns and anomalies. Beverages were categorized based on calorie and sugar benchmarks, revealing trends in high-sugar and high-calorie items. Advanced correlation analysis pinpointed influential nutritional elements, visualized through heatmaps and scatter plots. Insights were then translated into educational material to guide informed choices. An interactive digital tool was prototyped, allowing users to filter and sort beverages based on nutritional preferences. User feedback refined the interface, and the tool was integrated into Starbucks' digital channels for a personalized browsing experience.</a:t>
            </a:r>
            <a:endParaRPr lang="en-US" dirty="0">
              <a:latin typeface="Poppins" pitchFamily="2" charset="77"/>
              <a:cs typeface="Poppins" pitchFamily="2" charset="77"/>
            </a:endParaRPr>
          </a:p>
        </p:txBody>
      </p:sp>
      <p:pic>
        <p:nvPicPr>
          <p:cNvPr id="5" name="Picture 4">
            <a:extLst>
              <a:ext uri="{FF2B5EF4-FFF2-40B4-BE49-F238E27FC236}">
                <a16:creationId xmlns:a16="http://schemas.microsoft.com/office/drawing/2014/main" xmlns="" id="{6AEE8304-3A76-D75B-032C-58B1059B0430}"/>
              </a:ext>
            </a:extLst>
          </p:cNvPr>
          <p:cNvPicPr>
            <a:picLocks noChangeAspect="1"/>
          </p:cNvPicPr>
          <p:nvPr/>
        </p:nvPicPr>
        <p:blipFill>
          <a:blip r:embed="rId5"/>
          <a:stretch>
            <a:fillRect/>
          </a:stretch>
        </p:blipFill>
        <p:spPr>
          <a:xfrm>
            <a:off x="11518071" y="85704"/>
            <a:ext cx="670881" cy="695728"/>
          </a:xfrm>
          <a:prstGeom prst="rect">
            <a:avLst/>
          </a:prstGeom>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AFBF7"/>
        </a:solidFill>
        <a:effectLst/>
      </p:bgPr>
    </p:bg>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0" y="0"/>
            <a:ext cx="12188952" cy="85704"/>
          </a:xfrm>
          <a:prstGeom prst="rect">
            <a:avLst/>
          </a:prstGeom>
        </p:spPr>
      </p:pic>
      <p:sp>
        <p:nvSpPr>
          <p:cNvPr id="3" name="Object 2"/>
          <p:cNvSpPr/>
          <p:nvPr/>
        </p:nvSpPr>
        <p:spPr>
          <a:xfrm>
            <a:off x="3048" y="2471738"/>
            <a:ext cx="12188952" cy="695728"/>
          </a:xfrm>
          <a:prstGeom prst="rect">
            <a:avLst/>
          </a:prstGeom>
          <a:noFill/>
        </p:spPr>
        <p:txBody>
          <a:bodyPr wrap="square" lIns="0" tIns="0" rIns="0" bIns="0" rtlCol="0" anchor="t"/>
          <a:lstStyle/>
          <a:p>
            <a:pPr algn="ctr">
              <a:lnSpc>
                <a:spcPts val="3767"/>
              </a:lnSpc>
              <a:buNone/>
            </a:pPr>
            <a:r>
              <a:rPr lang="en-US" sz="3563" b="1" kern="0" spc="35" dirty="0">
                <a:solidFill>
                  <a:srgbClr val="071023"/>
                </a:solidFill>
                <a:latin typeface="Poppins" pitchFamily="34" charset="0"/>
                <a:ea typeface="Poppins" pitchFamily="34" charset="-122"/>
                <a:cs typeface="Poppins" pitchFamily="34" charset="-120"/>
              </a:rPr>
              <a:t>RELATED WORK</a:t>
            </a:r>
            <a:endParaRPr lang="en-US" dirty="0"/>
          </a:p>
        </p:txBody>
      </p:sp>
      <p:pic>
        <p:nvPicPr>
          <p:cNvPr id="5" name="Picture 4">
            <a:extLst>
              <a:ext uri="{FF2B5EF4-FFF2-40B4-BE49-F238E27FC236}">
                <a16:creationId xmlns:a16="http://schemas.microsoft.com/office/drawing/2014/main" xmlns="" id="{6AEE8304-3A76-D75B-032C-58B1059B0430}"/>
              </a:ext>
            </a:extLst>
          </p:cNvPr>
          <p:cNvPicPr>
            <a:picLocks noChangeAspect="1"/>
          </p:cNvPicPr>
          <p:nvPr/>
        </p:nvPicPr>
        <p:blipFill>
          <a:blip r:embed="rId5"/>
          <a:stretch>
            <a:fillRect/>
          </a:stretch>
        </p:blipFill>
        <p:spPr>
          <a:xfrm>
            <a:off x="11518071" y="85704"/>
            <a:ext cx="670881" cy="695728"/>
          </a:xfrm>
          <a:prstGeom prst="rect">
            <a:avLst/>
          </a:prstGeom>
        </p:spPr>
      </p:pic>
    </p:spTree>
    <p:extLst>
      <p:ext uri="{BB962C8B-B14F-4D97-AF65-F5344CB8AC3E}">
        <p14:creationId xmlns:p14="http://schemas.microsoft.com/office/powerpoint/2010/main" val="327758661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AFBF7"/>
        </a:solidFill>
        <a:effectLst/>
      </p:bgPr>
    </p:bg>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0" y="0"/>
            <a:ext cx="12188952" cy="85704"/>
          </a:xfrm>
          <a:prstGeom prst="rect">
            <a:avLst/>
          </a:prstGeom>
        </p:spPr>
      </p:pic>
      <p:sp>
        <p:nvSpPr>
          <p:cNvPr id="3" name="Object 2"/>
          <p:cNvSpPr/>
          <p:nvPr/>
        </p:nvSpPr>
        <p:spPr>
          <a:xfrm>
            <a:off x="1342416" y="1197415"/>
            <a:ext cx="12153089" cy="695728"/>
          </a:xfrm>
          <a:prstGeom prst="rect">
            <a:avLst/>
          </a:prstGeom>
          <a:noFill/>
        </p:spPr>
        <p:txBody>
          <a:bodyPr wrap="square" lIns="0" tIns="0" rIns="0" bIns="0" rtlCol="0" anchor="t"/>
          <a:lstStyle/>
          <a:p>
            <a:pPr>
              <a:lnSpc>
                <a:spcPts val="3767"/>
              </a:lnSpc>
              <a:buNone/>
            </a:pPr>
            <a:r>
              <a:rPr lang="en-US" b="1" dirty="0">
                <a:latin typeface="Poppins" panose="020B0604020202020204" charset="0"/>
                <a:cs typeface="Poppins" panose="020B0604020202020204" charset="0"/>
              </a:rPr>
              <a:t>Bollinger et al.</a:t>
            </a:r>
          </a:p>
          <a:p>
            <a:pPr>
              <a:lnSpc>
                <a:spcPts val="3767"/>
              </a:lnSpc>
              <a:buNone/>
            </a:pPr>
            <a:r>
              <a:rPr lang="en-US" dirty="0">
                <a:latin typeface="Poppins" panose="020B0604020202020204" charset="0"/>
                <a:cs typeface="Poppins" panose="020B0604020202020204" charset="0"/>
              </a:rPr>
              <a:t>Objective: Examine calorie posting effects at Starbucks, NYC.</a:t>
            </a:r>
          </a:p>
          <a:p>
            <a:pPr>
              <a:lnSpc>
                <a:spcPts val="3767"/>
              </a:lnSpc>
              <a:buNone/>
            </a:pPr>
            <a:r>
              <a:rPr lang="en-US" dirty="0">
                <a:latin typeface="Poppins" panose="020B0604020202020204" charset="0"/>
                <a:cs typeface="Poppins" panose="020B0604020202020204" charset="0"/>
              </a:rPr>
              <a:t>Outcome: 6% drop in calories per transaction; no revenue loss.</a:t>
            </a:r>
          </a:p>
          <a:p>
            <a:pPr>
              <a:lnSpc>
                <a:spcPts val="3767"/>
              </a:lnSpc>
              <a:buNone/>
            </a:pPr>
            <a:r>
              <a:rPr lang="en-US" b="1" dirty="0">
                <a:latin typeface="Poppins" panose="020B0604020202020204" charset="0"/>
                <a:cs typeface="Poppins" panose="020B0604020202020204" charset="0"/>
              </a:rPr>
              <a:t>Huang et al.</a:t>
            </a:r>
          </a:p>
          <a:p>
            <a:pPr>
              <a:lnSpc>
                <a:spcPts val="3767"/>
              </a:lnSpc>
              <a:buNone/>
            </a:pPr>
            <a:r>
              <a:rPr lang="en-US" dirty="0">
                <a:latin typeface="Poppins" panose="020B0604020202020204" charset="0"/>
                <a:cs typeface="Poppins" panose="020B0604020202020204" charset="0"/>
              </a:rPr>
              <a:t>Focus: Caloric content of beverages at Starbucks and Dunkin' Donuts.</a:t>
            </a:r>
          </a:p>
          <a:p>
            <a:pPr>
              <a:lnSpc>
                <a:spcPts val="3767"/>
              </a:lnSpc>
              <a:buNone/>
            </a:pPr>
            <a:r>
              <a:rPr lang="en-US" dirty="0">
                <a:latin typeface="Poppins" panose="020B0604020202020204" charset="0"/>
                <a:cs typeface="Poppins" panose="020B0604020202020204" charset="0"/>
              </a:rPr>
              <a:t>Key Insight: High calorie count in blended coffee drinks.</a:t>
            </a:r>
          </a:p>
          <a:p>
            <a:pPr>
              <a:lnSpc>
                <a:spcPts val="3767"/>
              </a:lnSpc>
              <a:buNone/>
            </a:pPr>
            <a:r>
              <a:rPr lang="en-US" b="1" dirty="0">
                <a:latin typeface="Poppins" panose="020B0604020202020204" charset="0"/>
                <a:cs typeface="Poppins" panose="020B0604020202020204" charset="0"/>
              </a:rPr>
              <a:t>Wu's Analysis:</a:t>
            </a:r>
          </a:p>
          <a:p>
            <a:pPr>
              <a:lnSpc>
                <a:spcPts val="3767"/>
              </a:lnSpc>
              <a:buNone/>
            </a:pPr>
            <a:r>
              <a:rPr lang="en-US" dirty="0">
                <a:latin typeface="Poppins" panose="020B0604020202020204" charset="0"/>
                <a:cs typeface="Poppins" panose="020B0604020202020204" charset="0"/>
              </a:rPr>
              <a:t>Aim: Identify nutritious drink options for CVD prevention.</a:t>
            </a:r>
          </a:p>
          <a:p>
            <a:pPr>
              <a:lnSpc>
                <a:spcPts val="3767"/>
              </a:lnSpc>
              <a:buNone/>
            </a:pPr>
            <a:r>
              <a:rPr lang="en-US" dirty="0">
                <a:latin typeface="Poppins" panose="020B0604020202020204" charset="0"/>
                <a:cs typeface="Poppins" panose="020B0604020202020204" charset="0"/>
              </a:rPr>
              <a:t>Method: Health index via principal component analysis.</a:t>
            </a:r>
            <a:endParaRPr lang="en-US" dirty="0">
              <a:latin typeface="Poppins" panose="020B0604020202020204" charset="0"/>
              <a:cs typeface="Poppins" panose="020B0604020202020204" charset="0"/>
            </a:endParaRPr>
          </a:p>
        </p:txBody>
      </p:sp>
      <p:pic>
        <p:nvPicPr>
          <p:cNvPr id="5" name="Picture 4">
            <a:extLst>
              <a:ext uri="{FF2B5EF4-FFF2-40B4-BE49-F238E27FC236}">
                <a16:creationId xmlns:a16="http://schemas.microsoft.com/office/drawing/2014/main" xmlns="" id="{6AEE8304-3A76-D75B-032C-58B1059B0430}"/>
              </a:ext>
            </a:extLst>
          </p:cNvPr>
          <p:cNvPicPr>
            <a:picLocks noChangeAspect="1"/>
          </p:cNvPicPr>
          <p:nvPr/>
        </p:nvPicPr>
        <p:blipFill>
          <a:blip r:embed="rId5"/>
          <a:stretch>
            <a:fillRect/>
          </a:stretch>
        </p:blipFill>
        <p:spPr>
          <a:xfrm>
            <a:off x="11518071" y="85704"/>
            <a:ext cx="670881" cy="695728"/>
          </a:xfrm>
          <a:prstGeom prst="rect">
            <a:avLst/>
          </a:prstGeom>
        </p:spPr>
      </p:pic>
    </p:spTree>
    <p:extLst>
      <p:ext uri="{BB962C8B-B14F-4D97-AF65-F5344CB8AC3E}">
        <p14:creationId xmlns:p14="http://schemas.microsoft.com/office/powerpoint/2010/main" val="347133495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AFBF7"/>
        </a:solidFill>
        <a:effectLst/>
      </p:bgPr>
    </p:bg>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0" y="0"/>
            <a:ext cx="12188952" cy="85704"/>
          </a:xfrm>
          <a:prstGeom prst="rect">
            <a:avLst/>
          </a:prstGeom>
        </p:spPr>
      </p:pic>
      <p:sp>
        <p:nvSpPr>
          <p:cNvPr id="4" name="TextBox 3">
            <a:extLst>
              <a:ext uri="{FF2B5EF4-FFF2-40B4-BE49-F238E27FC236}">
                <a16:creationId xmlns:a16="http://schemas.microsoft.com/office/drawing/2014/main" xmlns="" id="{A43D784E-FB70-4A60-2DB7-750734FAD24B}"/>
              </a:ext>
            </a:extLst>
          </p:cNvPr>
          <p:cNvSpPr txBox="1"/>
          <p:nvPr/>
        </p:nvSpPr>
        <p:spPr>
          <a:xfrm>
            <a:off x="7050158" y="2136338"/>
            <a:ext cx="5141842" cy="2585323"/>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Poppins" pitchFamily="2" charset="77"/>
                <a:cs typeface="Poppins" pitchFamily="2" charset="77"/>
              </a:rPr>
              <a:t>The figure is a table summarizing statistical data on 242 beverages, including attributes like calories, fats, vitamins, and minerals. Most categories have no null values, except for caffeine, which has one null entry. The 'cardinality' values reflect the variety in beverage types, preparations, and nutritional content.</a:t>
            </a:r>
          </a:p>
        </p:txBody>
      </p:sp>
      <p:sp>
        <p:nvSpPr>
          <p:cNvPr id="8" name="TextBox 7">
            <a:extLst>
              <a:ext uri="{FF2B5EF4-FFF2-40B4-BE49-F238E27FC236}">
                <a16:creationId xmlns:a16="http://schemas.microsoft.com/office/drawing/2014/main" xmlns="" id="{4E04EF20-2BA8-5917-7270-73493E49448E}"/>
              </a:ext>
            </a:extLst>
          </p:cNvPr>
          <p:cNvSpPr txBox="1"/>
          <p:nvPr/>
        </p:nvSpPr>
        <p:spPr>
          <a:xfrm>
            <a:off x="7043530" y="958231"/>
            <a:ext cx="4439478" cy="830997"/>
          </a:xfrm>
          <a:prstGeom prst="rect">
            <a:avLst/>
          </a:prstGeom>
          <a:noFill/>
        </p:spPr>
        <p:txBody>
          <a:bodyPr wrap="square" rtlCol="0">
            <a:spAutoFit/>
          </a:bodyPr>
          <a:lstStyle/>
          <a:p>
            <a:r>
              <a:rPr kumimoji="0" lang="en-US" sz="2400" b="1" i="0" u="none" strike="noStrike" kern="1200" cap="none" spc="-5" normalizeH="0" baseline="0" noProof="0" dirty="0">
                <a:ln>
                  <a:noFill/>
                </a:ln>
                <a:solidFill>
                  <a:prstClr val="black"/>
                </a:solidFill>
                <a:effectLst/>
                <a:uLnTx/>
                <a:uFillTx/>
                <a:latin typeface="Poppins" pitchFamily="2" charset="77"/>
                <a:ea typeface="SimSun" panose="02010600030101010101" pitchFamily="2" charset="-122"/>
                <a:cs typeface="Poppins" pitchFamily="2" charset="77"/>
              </a:rPr>
              <a:t>Attribute corresponding null values</a:t>
            </a:r>
            <a:endParaRPr lang="en-US" dirty="0"/>
          </a:p>
        </p:txBody>
      </p:sp>
      <p:pic>
        <p:nvPicPr>
          <p:cNvPr id="6" name="Picture 5">
            <a:extLst>
              <a:ext uri="{FF2B5EF4-FFF2-40B4-BE49-F238E27FC236}">
                <a16:creationId xmlns:a16="http://schemas.microsoft.com/office/drawing/2014/main" xmlns="" id="{85C0DA5F-5E8E-7FB4-938D-FB2CABC15C3B}"/>
              </a:ext>
            </a:extLst>
          </p:cNvPr>
          <p:cNvPicPr>
            <a:picLocks noChangeAspect="1"/>
          </p:cNvPicPr>
          <p:nvPr/>
        </p:nvPicPr>
        <p:blipFill>
          <a:blip r:embed="rId5"/>
          <a:stretch>
            <a:fillRect/>
          </a:stretch>
        </p:blipFill>
        <p:spPr>
          <a:xfrm>
            <a:off x="11518071" y="85704"/>
            <a:ext cx="670881" cy="695728"/>
          </a:xfrm>
          <a:prstGeom prst="rect">
            <a:avLst/>
          </a:prstGeom>
        </p:spPr>
      </p:pic>
      <p:pic>
        <p:nvPicPr>
          <p:cNvPr id="3" name="Picture 2">
            <a:extLst>
              <a:ext uri="{FF2B5EF4-FFF2-40B4-BE49-F238E27FC236}">
                <a16:creationId xmlns:a16="http://schemas.microsoft.com/office/drawing/2014/main" xmlns="" id="{CE09D0DB-E99F-5CB1-8ECC-397C1880702A}"/>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0" y="85705"/>
            <a:ext cx="4439479" cy="6699578"/>
          </a:xfrm>
          <a:prstGeom prst="rect">
            <a:avLst/>
          </a:prstGeom>
          <a:noFill/>
          <a:ln>
            <a:noFill/>
          </a:ln>
        </p:spPr>
      </p:pic>
    </p:spTree>
    <p:extLst>
      <p:ext uri="{BB962C8B-B14F-4D97-AF65-F5344CB8AC3E}">
        <p14:creationId xmlns:p14="http://schemas.microsoft.com/office/powerpoint/2010/main" val="62117696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AFBF7"/>
        </a:solidFill>
        <a:effectLst/>
      </p:bgPr>
    </p:bg>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0" y="0"/>
            <a:ext cx="12188952" cy="85704"/>
          </a:xfrm>
          <a:prstGeom prst="rect">
            <a:avLst/>
          </a:prstGeom>
        </p:spPr>
      </p:pic>
      <p:sp>
        <p:nvSpPr>
          <p:cNvPr id="4" name="TextBox 3">
            <a:extLst>
              <a:ext uri="{FF2B5EF4-FFF2-40B4-BE49-F238E27FC236}">
                <a16:creationId xmlns:a16="http://schemas.microsoft.com/office/drawing/2014/main" xmlns="" id="{A43D784E-FB70-4A60-2DB7-750734FAD24B}"/>
              </a:ext>
            </a:extLst>
          </p:cNvPr>
          <p:cNvSpPr txBox="1"/>
          <p:nvPr/>
        </p:nvSpPr>
        <p:spPr>
          <a:xfrm>
            <a:off x="177070" y="4799350"/>
            <a:ext cx="11834812" cy="1477328"/>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Poppins" pitchFamily="2" charset="77"/>
                <a:cs typeface="Poppins" pitchFamily="2" charset="77"/>
              </a:rPr>
              <a:t>The figure presents a table of beverages with over 80 grams of sugar. It includes "Caramel Apple Spice (Without Whipped Cream)" and two "Java Chip Frappuccino® Blended Coffee" variations, differing only by milk type (nonfat and whole milk). Each row provides detailed nutritional information, highlighting substantial variations in nutritional content based on minor recipe adjustments.</a:t>
            </a:r>
          </a:p>
        </p:txBody>
      </p:sp>
      <p:sp>
        <p:nvSpPr>
          <p:cNvPr id="8" name="TextBox 7">
            <a:extLst>
              <a:ext uri="{FF2B5EF4-FFF2-40B4-BE49-F238E27FC236}">
                <a16:creationId xmlns:a16="http://schemas.microsoft.com/office/drawing/2014/main" xmlns="" id="{4E04EF20-2BA8-5917-7270-73493E49448E}"/>
              </a:ext>
            </a:extLst>
          </p:cNvPr>
          <p:cNvSpPr txBox="1"/>
          <p:nvPr/>
        </p:nvSpPr>
        <p:spPr>
          <a:xfrm>
            <a:off x="867322" y="319767"/>
            <a:ext cx="10454308" cy="461665"/>
          </a:xfrm>
          <a:prstGeom prst="rect">
            <a:avLst/>
          </a:prstGeom>
          <a:noFill/>
        </p:spPr>
        <p:txBody>
          <a:bodyPr wrap="square" rtlCol="0">
            <a:spAutoFit/>
          </a:bodyPr>
          <a:lstStyle/>
          <a:p>
            <a:r>
              <a:rPr kumimoji="0" lang="en-US" sz="2400" b="1" i="0" u="none" strike="noStrike" kern="1200" cap="none" spc="-5" normalizeH="0" baseline="0" noProof="0" dirty="0">
                <a:ln>
                  <a:noFill/>
                </a:ln>
                <a:solidFill>
                  <a:prstClr val="black"/>
                </a:solidFill>
                <a:effectLst/>
                <a:uLnTx/>
                <a:uFillTx/>
                <a:latin typeface="Poppins" pitchFamily="2" charset="77"/>
                <a:ea typeface="SimSun" panose="02010600030101010101" pitchFamily="2" charset="-122"/>
                <a:cs typeface="Poppins" pitchFamily="2" charset="77"/>
              </a:rPr>
              <a:t>Table displaying the beverage having at least 80 gm of sugars</a:t>
            </a:r>
          </a:p>
        </p:txBody>
      </p:sp>
      <p:pic>
        <p:nvPicPr>
          <p:cNvPr id="6" name="Picture 5">
            <a:extLst>
              <a:ext uri="{FF2B5EF4-FFF2-40B4-BE49-F238E27FC236}">
                <a16:creationId xmlns:a16="http://schemas.microsoft.com/office/drawing/2014/main" xmlns="" id="{85C0DA5F-5E8E-7FB4-938D-FB2CABC15C3B}"/>
              </a:ext>
            </a:extLst>
          </p:cNvPr>
          <p:cNvPicPr>
            <a:picLocks noChangeAspect="1"/>
          </p:cNvPicPr>
          <p:nvPr/>
        </p:nvPicPr>
        <p:blipFill>
          <a:blip r:embed="rId5"/>
          <a:stretch>
            <a:fillRect/>
          </a:stretch>
        </p:blipFill>
        <p:spPr>
          <a:xfrm>
            <a:off x="11518071" y="85704"/>
            <a:ext cx="670881" cy="695728"/>
          </a:xfrm>
          <a:prstGeom prst="rect">
            <a:avLst/>
          </a:prstGeom>
        </p:spPr>
      </p:pic>
      <p:pic>
        <p:nvPicPr>
          <p:cNvPr id="5" name="Picture 4">
            <a:extLst>
              <a:ext uri="{FF2B5EF4-FFF2-40B4-BE49-F238E27FC236}">
                <a16:creationId xmlns:a16="http://schemas.microsoft.com/office/drawing/2014/main" xmlns="" id="{637F40F8-838E-7694-43B6-91DC9AB3D8B1}"/>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867322" y="781432"/>
            <a:ext cx="10005507" cy="3690556"/>
          </a:xfrm>
          <a:prstGeom prst="rect">
            <a:avLst/>
          </a:prstGeom>
          <a:noFill/>
          <a:ln>
            <a:noFill/>
          </a:ln>
        </p:spPr>
      </p:pic>
    </p:spTree>
    <p:extLst>
      <p:ext uri="{BB962C8B-B14F-4D97-AF65-F5344CB8AC3E}">
        <p14:creationId xmlns:p14="http://schemas.microsoft.com/office/powerpoint/2010/main" val="371677601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372</TotalTime>
  <Words>1760</Words>
  <Application>Microsoft Office PowerPoint</Application>
  <PresentationFormat>Widescreen</PresentationFormat>
  <Paragraphs>118</Paragraphs>
  <Slides>28</Slides>
  <Notes>28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28</vt:i4>
      </vt:variant>
    </vt:vector>
  </HeadingPairs>
  <TitlesOfParts>
    <vt:vector size="35" baseType="lpstr">
      <vt:lpstr>SimSun</vt:lpstr>
      <vt:lpstr>Arial</vt:lpstr>
      <vt:lpstr>Space Mono</vt:lpstr>
      <vt:lpstr>Poppins</vt:lpstr>
      <vt:lpstr>Aptos</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Beautiful.ai</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Untitled #3</dc:title>
  <dc:subject>Untitled #3</dc:subject>
  <dc:creator>AI accounthost</dc:creator>
  <cp:lastModifiedBy>Microsoft account</cp:lastModifiedBy>
  <cp:revision>9</cp:revision>
  <dcterms:created xsi:type="dcterms:W3CDTF">2024-05-08T12:57:12Z</dcterms:created>
  <dcterms:modified xsi:type="dcterms:W3CDTF">2024-05-10T19:48:29Z</dcterms:modified>
</cp:coreProperties>
</file>